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6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7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8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9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10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11.xml" ContentType="application/vnd.openxmlformats-officedocument.presentationml.notesSlide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12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13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14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15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notesSlides/notesSlide16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17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329" r:id="rId3"/>
    <p:sldId id="289" r:id="rId4"/>
    <p:sldId id="290" r:id="rId5"/>
    <p:sldId id="335" r:id="rId6"/>
    <p:sldId id="262" r:id="rId7"/>
    <p:sldId id="270" r:id="rId8"/>
    <p:sldId id="276" r:id="rId9"/>
    <p:sldId id="271" r:id="rId10"/>
    <p:sldId id="272" r:id="rId11"/>
    <p:sldId id="328" r:id="rId12"/>
    <p:sldId id="336" r:id="rId13"/>
    <p:sldId id="286" r:id="rId14"/>
    <p:sldId id="330" r:id="rId15"/>
    <p:sldId id="331" r:id="rId16"/>
    <p:sldId id="320" r:id="rId17"/>
    <p:sldId id="321" r:id="rId18"/>
    <p:sldId id="294" r:id="rId19"/>
    <p:sldId id="296" r:id="rId20"/>
    <p:sldId id="295" r:id="rId21"/>
    <p:sldId id="297" r:id="rId22"/>
    <p:sldId id="322" r:id="rId23"/>
    <p:sldId id="323" r:id="rId24"/>
    <p:sldId id="324" r:id="rId25"/>
    <p:sldId id="326" r:id="rId26"/>
    <p:sldId id="327" r:id="rId27"/>
    <p:sldId id="332" r:id="rId28"/>
    <p:sldId id="333" r:id="rId29"/>
    <p:sldId id="268" r:id="rId30"/>
    <p:sldId id="334" r:id="rId31"/>
    <p:sldId id="281" r:id="rId32"/>
    <p:sldId id="284" r:id="rId33"/>
    <p:sldId id="275" r:id="rId34"/>
    <p:sldId id="274" r:id="rId35"/>
    <p:sldId id="261" r:id="rId36"/>
    <p:sldId id="277" r:id="rId37"/>
    <p:sldId id="292" r:id="rId38"/>
    <p:sldId id="278" r:id="rId39"/>
    <p:sldId id="287" r:id="rId40"/>
    <p:sldId id="293" r:id="rId41"/>
    <p:sldId id="279" r:id="rId42"/>
    <p:sldId id="280" r:id="rId43"/>
    <p:sldId id="325" r:id="rId44"/>
    <p:sldId id="288" r:id="rId45"/>
    <p:sldId id="283" r:id="rId46"/>
  </p:sldIdLst>
  <p:sldSz cx="9144000" cy="5715000" type="screen16x1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" initials="M" lastIdx="3" clrIdx="0">
    <p:extLst>
      <p:ext uri="{19B8F6BF-5375-455C-9EA6-DF929625EA0E}">
        <p15:presenceInfo xmlns:p15="http://schemas.microsoft.com/office/powerpoint/2012/main" userId="5b5d57fd0c67e4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D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1188" autoAdjust="0"/>
  </p:normalViewPr>
  <p:slideViewPr>
    <p:cSldViewPr snapToObjects="1">
      <p:cViewPr varScale="1">
        <p:scale>
          <a:sx n="125" d="100"/>
          <a:sy n="125" d="100"/>
        </p:scale>
        <p:origin x="1578" y="9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2. April 2021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86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2. April 2021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923925"/>
            <a:ext cx="49149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917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43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028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Eine Einheitliche Modellbildung erfordert dass die KS Transformiert werden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Notation erkläre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Tfg</a:t>
            </a:r>
            <a:r>
              <a:rPr lang="de-DE" dirty="0"/>
              <a:t> hängt von Eulerwinkel ab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Tfa</a:t>
            </a:r>
            <a:r>
              <a:rPr lang="de-DE" dirty="0"/>
              <a:t> von aerodynamischen Winkeln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881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769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501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39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241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Schubmoment und Schubkraft: Körperfesten Koordinaten</a:t>
            </a:r>
          </a:p>
          <a:p>
            <a:r>
              <a:rPr lang="de-DE" dirty="0"/>
              <a:t>-Schubmoment: mithilfe </a:t>
            </a:r>
            <a:r>
              <a:rPr lang="de-DE" dirty="0" err="1"/>
              <a:t>schubkraft</a:t>
            </a:r>
            <a:r>
              <a:rPr lang="de-DE" dirty="0"/>
              <a:t> und </a:t>
            </a:r>
            <a:r>
              <a:rPr lang="de-DE" dirty="0" err="1"/>
              <a:t>differenz</a:t>
            </a:r>
            <a:r>
              <a:rPr lang="de-DE" dirty="0"/>
              <a:t> </a:t>
            </a:r>
            <a:r>
              <a:rPr lang="de-DE" dirty="0" err="1"/>
              <a:t>Schwerpunktpos</a:t>
            </a:r>
            <a:r>
              <a:rPr lang="de-DE" dirty="0"/>
              <a:t>. Und </a:t>
            </a:r>
            <a:r>
              <a:rPr lang="de-DE" dirty="0" err="1"/>
              <a:t>Triebwerkpos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Aerodynamische Kraft:</a:t>
            </a:r>
          </a:p>
          <a:p>
            <a:r>
              <a:rPr lang="de-DE" dirty="0"/>
              <a:t> -Aerodynamische KS</a:t>
            </a:r>
          </a:p>
          <a:p>
            <a:r>
              <a:rPr lang="de-DE" dirty="0"/>
              <a:t>-Abhängig der Flügelfläche und der Beiwerte</a:t>
            </a:r>
          </a:p>
          <a:p>
            <a:r>
              <a:rPr lang="de-DE" dirty="0"/>
              <a:t>-</a:t>
            </a:r>
            <a:r>
              <a:rPr lang="de-DE" dirty="0" err="1"/>
              <a:t>Staudrck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Aerodyn</a:t>
            </a:r>
            <a:r>
              <a:rPr lang="de-DE" dirty="0"/>
              <a:t>. Moment</a:t>
            </a:r>
          </a:p>
          <a:p>
            <a:r>
              <a:rPr lang="de-DE" dirty="0"/>
              <a:t>-Flügelfläche</a:t>
            </a:r>
          </a:p>
          <a:p>
            <a:r>
              <a:rPr lang="de-DE" dirty="0"/>
              <a:t>-Beiwerte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Spannweite </a:t>
            </a:r>
            <a:r>
              <a:rPr lang="de-DE" dirty="0" err="1"/>
              <a:t>unf</a:t>
            </a:r>
            <a:r>
              <a:rPr lang="de-DE" dirty="0"/>
              <a:t> Flügeltiefe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Linearisierung Notwendig (Jacky)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           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856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304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Gesamte Strecke, die wir als nominelles Modell bezeichnen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 Zusammensetzung der Zustände Passagierflugzeug und Tanker</a:t>
            </a:r>
          </a:p>
          <a:p>
            <a:endParaRPr lang="de-DE" dirty="0"/>
          </a:p>
          <a:p>
            <a:r>
              <a:rPr lang="de-DE" dirty="0"/>
              <a:t>-Annahmen dass die komplett Entkoppelt sind, daher Systemmatrix A und Eingangsmatrix B in diagonal Form</a:t>
            </a:r>
          </a:p>
          <a:p>
            <a:endParaRPr lang="de-DE" dirty="0"/>
          </a:p>
          <a:p>
            <a:r>
              <a:rPr lang="de-DE" dirty="0" err="1"/>
              <a:t>Verkopplungbedingung</a:t>
            </a:r>
            <a:r>
              <a:rPr lang="de-DE" dirty="0"/>
              <a:t>: worauf später eingegangen wird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348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93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569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Erstmal Modellierung eines Flugzeugs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Steurbarkeit</a:t>
            </a:r>
            <a:r>
              <a:rPr lang="de-DE" dirty="0"/>
              <a:t>/Beobachtbarkeit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Stellt sinnvolle </a:t>
            </a:r>
            <a:r>
              <a:rPr lang="de-DE" dirty="0" err="1"/>
              <a:t>Verkoppluingsbedingunegen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Einfache Linearisierung</a:t>
            </a:r>
          </a:p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79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037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-Diff Gleichungen des Systems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v_punkt</a:t>
            </a:r>
            <a:r>
              <a:rPr lang="de-DE" dirty="0"/>
              <a:t>: Erde rotiert nicht</a:t>
            </a:r>
          </a:p>
          <a:p>
            <a:r>
              <a:rPr lang="de-DE" dirty="0"/>
              <a:t>-</a:t>
            </a:r>
            <a:r>
              <a:rPr lang="de-DE" dirty="0" err="1"/>
              <a:t>omega_punkt</a:t>
            </a:r>
            <a:r>
              <a:rPr lang="de-DE" dirty="0"/>
              <a:t>: </a:t>
            </a:r>
            <a:r>
              <a:rPr lang="de-DE" dirty="0" err="1"/>
              <a:t>omega_g</a:t>
            </a:r>
            <a:r>
              <a:rPr lang="de-DE" dirty="0"/>
              <a:t> = Konstante </a:t>
            </a:r>
            <a:r>
              <a:rPr lang="de-DE" dirty="0" err="1"/>
              <a:t>massenverteilung</a:t>
            </a:r>
            <a:endParaRPr lang="de-DE" dirty="0"/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eulerpunkt</a:t>
            </a:r>
            <a:r>
              <a:rPr lang="de-DE" dirty="0"/>
              <a:t>:  erde flach</a:t>
            </a:r>
          </a:p>
          <a:p>
            <a:r>
              <a:rPr lang="de-DE" dirty="0"/>
              <a:t>                        Rotation de Koordinaten mit J</a:t>
            </a:r>
          </a:p>
          <a:p>
            <a:r>
              <a:rPr lang="de-DE" dirty="0"/>
              <a:t>                        Gierwinkel </a:t>
            </a:r>
            <a:r>
              <a:rPr lang="de-DE" dirty="0" err="1"/>
              <a:t>auschliessen</a:t>
            </a:r>
            <a:r>
              <a:rPr lang="de-DE" dirty="0"/>
              <a:t> </a:t>
            </a:r>
            <a:r>
              <a:rPr lang="de-DE" dirty="0" err="1"/>
              <a:t>T_phi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H_punkt</a:t>
            </a:r>
            <a:r>
              <a:rPr lang="de-DE" dirty="0"/>
              <a:t> = v in Geodätischen KS</a:t>
            </a:r>
          </a:p>
          <a:p>
            <a:r>
              <a:rPr lang="de-DE" dirty="0"/>
              <a:t>                   </a:t>
            </a:r>
            <a:r>
              <a:rPr lang="de-DE" dirty="0" err="1"/>
              <a:t>Tl</a:t>
            </a:r>
            <a:r>
              <a:rPr lang="de-DE" dirty="0"/>
              <a:t> </a:t>
            </a:r>
            <a:r>
              <a:rPr lang="de-DE" dirty="0" err="1"/>
              <a:t>shliesst</a:t>
            </a:r>
            <a:r>
              <a:rPr lang="de-DE" dirty="0"/>
              <a:t> x und y aus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858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204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-Einheitslose Größen die die aerodynamischen Eigenschaft des </a:t>
            </a:r>
            <a:r>
              <a:rPr lang="de-DE" dirty="0" err="1"/>
              <a:t>Fluzeug</a:t>
            </a:r>
            <a:r>
              <a:rPr lang="de-DE" dirty="0"/>
              <a:t> ausbilden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59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06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250825" y="306917"/>
            <a:ext cx="8642350" cy="1740958"/>
          </a:xfrm>
          <a:prstGeom prst="rect">
            <a:avLst/>
          </a:prstGeom>
          <a:solidFill>
            <a:srgbClr val="0068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82" y="1207823"/>
            <a:ext cx="6642117" cy="78713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250832" y="30030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9"/>
          <p:cNvSpPr>
            <a:spLocks noChangeArrowheads="1"/>
          </p:cNvSpPr>
          <p:nvPr userDrawn="1"/>
        </p:nvSpPr>
        <p:spPr bwMode="auto">
          <a:xfrm>
            <a:off x="250832" y="2047878"/>
            <a:ext cx="8640763" cy="661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Titel 11"/>
          <p:cNvSpPr>
            <a:spLocks noGrp="1"/>
          </p:cNvSpPr>
          <p:nvPr>
            <p:ph type="title"/>
          </p:nvPr>
        </p:nvSpPr>
        <p:spPr>
          <a:xfrm>
            <a:off x="358782" y="407458"/>
            <a:ext cx="6642117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2" name="Picture 9" descr="tud_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6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74" y="1350000"/>
            <a:ext cx="8424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2109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+ Inhalt (0.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1" y="1350000"/>
            <a:ext cx="6739200" cy="3810000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58775" y="1350000"/>
            <a:ext cx="40860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>
          <a:xfrm>
            <a:off x="4698000" y="1350000"/>
            <a:ext cx="4086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3: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600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675600" y="1350000"/>
            <a:ext cx="51084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50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5: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57204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75" y="1350000"/>
            <a:ext cx="51084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3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82" y="3360000"/>
            <a:ext cx="8425225" cy="18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82" y="1350000"/>
            <a:ext cx="8425225" cy="18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37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6" y="3672419"/>
            <a:ext cx="6421455" cy="1135063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6" y="2422261"/>
            <a:ext cx="6421455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70" indent="0">
              <a:buNone/>
              <a:defRPr sz="1500"/>
            </a:lvl2pPr>
            <a:lvl3pPr marL="761940" indent="0">
              <a:buNone/>
              <a:defRPr sz="1333"/>
            </a:lvl3pPr>
            <a:lvl4pPr marL="1142908" indent="0">
              <a:buNone/>
              <a:defRPr sz="1167"/>
            </a:lvl4pPr>
            <a:lvl5pPr marL="1523878" indent="0">
              <a:buNone/>
              <a:defRPr sz="1167"/>
            </a:lvl5pPr>
            <a:lvl6pPr marL="1904848" indent="0">
              <a:buNone/>
              <a:defRPr sz="1167"/>
            </a:lvl6pPr>
            <a:lvl7pPr marL="2285818" indent="0">
              <a:buNone/>
              <a:defRPr sz="1167"/>
            </a:lvl7pPr>
            <a:lvl8pPr marL="2666787" indent="0">
              <a:buNone/>
              <a:defRPr sz="1167"/>
            </a:lvl8pPr>
            <a:lvl9pPr marL="3047756" indent="0">
              <a:buNone/>
              <a:defRPr sz="1167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607338"/>
            <a:ext cx="5486400" cy="2332311"/>
          </a:xfrm>
        </p:spPr>
        <p:txBody>
          <a:bodyPr/>
          <a:lstStyle>
            <a:lvl1pPr marL="0" indent="0">
              <a:buNone/>
              <a:defRPr sz="2667"/>
            </a:lvl1pPr>
            <a:lvl2pPr marL="380970" indent="0">
              <a:buNone/>
              <a:defRPr sz="2333"/>
            </a:lvl2pPr>
            <a:lvl3pPr marL="761940" indent="0">
              <a:buNone/>
              <a:defRPr sz="2000"/>
            </a:lvl3pPr>
            <a:lvl4pPr marL="1142908" indent="0">
              <a:buNone/>
              <a:defRPr sz="1667"/>
            </a:lvl4pPr>
            <a:lvl5pPr marL="1523878" indent="0">
              <a:buNone/>
              <a:defRPr sz="1667"/>
            </a:lvl5pPr>
            <a:lvl6pPr marL="1904848" indent="0">
              <a:buNone/>
              <a:defRPr sz="1667"/>
            </a:lvl6pPr>
            <a:lvl7pPr marL="2285818" indent="0">
              <a:buNone/>
              <a:defRPr sz="1667"/>
            </a:lvl7pPr>
            <a:lvl8pPr marL="2666787" indent="0">
              <a:buNone/>
              <a:defRPr sz="1667"/>
            </a:lvl8pPr>
            <a:lvl9pPr marL="3047756" indent="0">
              <a:buNone/>
              <a:defRPr sz="1667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70" indent="0">
              <a:buNone/>
              <a:defRPr sz="1000"/>
            </a:lvl2pPr>
            <a:lvl3pPr marL="761940" indent="0">
              <a:buNone/>
              <a:defRPr sz="833"/>
            </a:lvl3pPr>
            <a:lvl4pPr marL="1142908" indent="0">
              <a:buNone/>
              <a:defRPr sz="750"/>
            </a:lvl4pPr>
            <a:lvl5pPr marL="1523878" indent="0">
              <a:buNone/>
              <a:defRPr sz="750"/>
            </a:lvl5pPr>
            <a:lvl6pPr marL="1904848" indent="0">
              <a:buNone/>
              <a:defRPr sz="750"/>
            </a:lvl6pPr>
            <a:lvl7pPr marL="2285818" indent="0">
              <a:buNone/>
              <a:defRPr sz="750"/>
            </a:lvl7pPr>
            <a:lvl8pPr marL="2666787" indent="0">
              <a:buNone/>
              <a:defRPr sz="750"/>
            </a:lvl8pPr>
            <a:lvl9pPr marL="3047756" indent="0">
              <a:buNone/>
              <a:defRPr sz="75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06916"/>
            <a:ext cx="8642350" cy="90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82" y="407458"/>
            <a:ext cx="6642117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350000"/>
            <a:ext cx="664089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32" y="1207823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32" y="30559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529829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161244" y="5408085"/>
            <a:ext cx="7200900" cy="19314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16.03.2021 | FB 18 | IAT – FG </a:t>
            </a:r>
            <a:r>
              <a:rPr kumimoji="0" lang="de-DE" sz="833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rtm</a:t>
            </a: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| Luftbetankung eines Passagierflugzeuges |</a:t>
            </a:r>
            <a:fld id="{8E9B2640-8CD7-45FF-9440-54608BC46479}" type="slidenum">
              <a:rPr kumimoji="0" lang="de-DE" sz="833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pPr marL="0" marR="0" lvl="0" indent="0" algn="l" defTabSz="76194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5" name="Picture 19" descr="logo_rtm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377780"/>
            <a:ext cx="1512863" cy="2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tud_logo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0" r:id="rId3"/>
    <p:sldLayoutId id="2147483652" r:id="rId4"/>
    <p:sldLayoutId id="2147483660" r:id="rId5"/>
    <p:sldLayoutId id="2147483661" r:id="rId6"/>
    <p:sldLayoutId id="2147483662" r:id="rId7"/>
    <p:sldLayoutId id="2147483651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38097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76194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52387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149478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Font typeface="Wingdings" pitchFamily="2" charset="2"/>
        <a:buNone/>
        <a:defRPr sz="1500" b="1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293664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2pPr>
      <a:lvl3pPr marL="448433" indent="-156092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3pPr>
      <a:lvl4pPr marL="597910" indent="-14418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4pPr>
      <a:lvl5pPr marL="756648" indent="-157415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113761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6pPr>
      <a:lvl7pPr marL="151858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7pPr>
      <a:lvl8pPr marL="1899556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8pPr>
      <a:lvl9pPr marL="2280525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0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7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4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1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87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56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26" Type="http://schemas.openxmlformats.org/officeDocument/2006/relationships/image" Target="../media/image37.png"/><Relationship Id="rId39" Type="http://schemas.openxmlformats.org/officeDocument/2006/relationships/image" Target="../media/image44.png"/><Relationship Id="rId3" Type="http://schemas.openxmlformats.org/officeDocument/2006/relationships/tags" Target="../tags/tag70.xml"/><Relationship Id="rId21" Type="http://schemas.openxmlformats.org/officeDocument/2006/relationships/tags" Target="../tags/tag88.xml"/><Relationship Id="rId34" Type="http://schemas.openxmlformats.org/officeDocument/2006/relationships/image" Target="../media/image53.png"/><Relationship Id="rId42" Type="http://schemas.openxmlformats.org/officeDocument/2006/relationships/image" Target="../media/image56.png"/><Relationship Id="rId47" Type="http://schemas.openxmlformats.org/officeDocument/2006/relationships/image" Target="../media/image61.png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tags" Target="../tags/tag84.xml"/><Relationship Id="rId25" Type="http://schemas.openxmlformats.org/officeDocument/2006/relationships/image" Target="../media/image50.png"/><Relationship Id="rId33" Type="http://schemas.openxmlformats.org/officeDocument/2006/relationships/image" Target="../media/image42.png"/><Relationship Id="rId38" Type="http://schemas.openxmlformats.org/officeDocument/2006/relationships/image" Target="../media/image43.png"/><Relationship Id="rId46" Type="http://schemas.openxmlformats.org/officeDocument/2006/relationships/image" Target="../media/image60.png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20" Type="http://schemas.openxmlformats.org/officeDocument/2006/relationships/tags" Target="../tags/tag87.xml"/><Relationship Id="rId29" Type="http://schemas.openxmlformats.org/officeDocument/2006/relationships/image" Target="../media/image38.png"/><Relationship Id="rId41" Type="http://schemas.openxmlformats.org/officeDocument/2006/relationships/image" Target="../media/image45.png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24" Type="http://schemas.openxmlformats.org/officeDocument/2006/relationships/notesSlide" Target="../notesSlides/notesSlide8.xml"/><Relationship Id="rId32" Type="http://schemas.openxmlformats.org/officeDocument/2006/relationships/image" Target="../media/image41.png"/><Relationship Id="rId37" Type="http://schemas.openxmlformats.org/officeDocument/2006/relationships/image" Target="../media/image54.png"/><Relationship Id="rId40" Type="http://schemas.openxmlformats.org/officeDocument/2006/relationships/image" Target="../media/image55.png"/><Relationship Id="rId45" Type="http://schemas.openxmlformats.org/officeDocument/2006/relationships/image" Target="../media/image59.png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52.png"/><Relationship Id="rId36" Type="http://schemas.openxmlformats.org/officeDocument/2006/relationships/image" Target="../media/image13.png"/><Relationship Id="rId10" Type="http://schemas.openxmlformats.org/officeDocument/2006/relationships/tags" Target="../tags/tag77.xml"/><Relationship Id="rId19" Type="http://schemas.openxmlformats.org/officeDocument/2006/relationships/tags" Target="../tags/tag86.xml"/><Relationship Id="rId31" Type="http://schemas.openxmlformats.org/officeDocument/2006/relationships/image" Target="../media/image40.png"/><Relationship Id="rId44" Type="http://schemas.openxmlformats.org/officeDocument/2006/relationships/image" Target="../media/image58.png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Relationship Id="rId22" Type="http://schemas.openxmlformats.org/officeDocument/2006/relationships/tags" Target="../tags/tag89.xml"/><Relationship Id="rId27" Type="http://schemas.openxmlformats.org/officeDocument/2006/relationships/image" Target="../media/image51.png"/><Relationship Id="rId30" Type="http://schemas.openxmlformats.org/officeDocument/2006/relationships/image" Target="../media/image39.png"/><Relationship Id="rId35" Type="http://schemas.openxmlformats.org/officeDocument/2006/relationships/image" Target="../media/image19.png"/><Relationship Id="rId43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02.xml"/><Relationship Id="rId18" Type="http://schemas.openxmlformats.org/officeDocument/2006/relationships/tags" Target="../tags/tag107.xml"/><Relationship Id="rId26" Type="http://schemas.openxmlformats.org/officeDocument/2006/relationships/image" Target="../media/image56.png"/><Relationship Id="rId39" Type="http://schemas.openxmlformats.org/officeDocument/2006/relationships/image" Target="../media/image53.png"/><Relationship Id="rId3" Type="http://schemas.openxmlformats.org/officeDocument/2006/relationships/tags" Target="../tags/tag92.xml"/><Relationship Id="rId21" Type="http://schemas.openxmlformats.org/officeDocument/2006/relationships/tags" Target="../tags/tag110.xml"/><Relationship Id="rId34" Type="http://schemas.openxmlformats.org/officeDocument/2006/relationships/image" Target="../media/image38.png"/><Relationship Id="rId42" Type="http://schemas.openxmlformats.org/officeDocument/2006/relationships/image" Target="../media/image54.png"/><Relationship Id="rId47" Type="http://schemas.openxmlformats.org/officeDocument/2006/relationships/image" Target="../media/image45.png"/><Relationship Id="rId50" Type="http://schemas.openxmlformats.org/officeDocument/2006/relationships/image" Target="../media/image64.png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tags" Target="../tags/tag106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59.png"/><Relationship Id="rId38" Type="http://schemas.openxmlformats.org/officeDocument/2006/relationships/image" Target="../media/image42.png"/><Relationship Id="rId46" Type="http://schemas.openxmlformats.org/officeDocument/2006/relationships/image" Target="../media/image55.png"/><Relationship Id="rId2" Type="http://schemas.openxmlformats.org/officeDocument/2006/relationships/tags" Target="../tags/tag91.xml"/><Relationship Id="rId16" Type="http://schemas.openxmlformats.org/officeDocument/2006/relationships/tags" Target="../tags/tag105.xml"/><Relationship Id="rId20" Type="http://schemas.openxmlformats.org/officeDocument/2006/relationships/tags" Target="../tags/tag109.xml"/><Relationship Id="rId29" Type="http://schemas.openxmlformats.org/officeDocument/2006/relationships/image" Target="../media/image57.png"/><Relationship Id="rId41" Type="http://schemas.openxmlformats.org/officeDocument/2006/relationships/image" Target="../media/image13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24" Type="http://schemas.openxmlformats.org/officeDocument/2006/relationships/tags" Target="../tags/tag113.xml"/><Relationship Id="rId32" Type="http://schemas.openxmlformats.org/officeDocument/2006/relationships/image" Target="../media/image58.png"/><Relationship Id="rId37" Type="http://schemas.openxmlformats.org/officeDocument/2006/relationships/image" Target="../media/image41.png"/><Relationship Id="rId40" Type="http://schemas.openxmlformats.org/officeDocument/2006/relationships/image" Target="../media/image19.png"/><Relationship Id="rId45" Type="http://schemas.openxmlformats.org/officeDocument/2006/relationships/image" Target="../media/image44.png"/><Relationship Id="rId5" Type="http://schemas.openxmlformats.org/officeDocument/2006/relationships/tags" Target="../tags/tag94.xml"/><Relationship Id="rId15" Type="http://schemas.openxmlformats.org/officeDocument/2006/relationships/tags" Target="../tags/tag104.xml"/><Relationship Id="rId23" Type="http://schemas.openxmlformats.org/officeDocument/2006/relationships/tags" Target="../tags/tag112.xml"/><Relationship Id="rId28" Type="http://schemas.openxmlformats.org/officeDocument/2006/relationships/image" Target="../media/image37.png"/><Relationship Id="rId36" Type="http://schemas.openxmlformats.org/officeDocument/2006/relationships/image" Target="../media/image40.png"/><Relationship Id="rId49" Type="http://schemas.openxmlformats.org/officeDocument/2006/relationships/image" Target="../media/image63.png"/><Relationship Id="rId10" Type="http://schemas.openxmlformats.org/officeDocument/2006/relationships/tags" Target="../tags/tag99.xml"/><Relationship Id="rId19" Type="http://schemas.openxmlformats.org/officeDocument/2006/relationships/tags" Target="../tags/tag108.xml"/><Relationship Id="rId31" Type="http://schemas.openxmlformats.org/officeDocument/2006/relationships/image" Target="../media/image52.png"/><Relationship Id="rId44" Type="http://schemas.openxmlformats.org/officeDocument/2006/relationships/image" Target="../media/image60.png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Relationship Id="rId22" Type="http://schemas.openxmlformats.org/officeDocument/2006/relationships/tags" Target="../tags/tag111.xml"/><Relationship Id="rId27" Type="http://schemas.openxmlformats.org/officeDocument/2006/relationships/image" Target="../media/image62.png"/><Relationship Id="rId30" Type="http://schemas.openxmlformats.org/officeDocument/2006/relationships/image" Target="../media/image51.png"/><Relationship Id="rId35" Type="http://schemas.openxmlformats.org/officeDocument/2006/relationships/image" Target="../media/image39.png"/><Relationship Id="rId43" Type="http://schemas.openxmlformats.org/officeDocument/2006/relationships/image" Target="../media/image43.png"/><Relationship Id="rId48" Type="http://schemas.openxmlformats.org/officeDocument/2006/relationships/image" Target="../media/image61.png"/><Relationship Id="rId8" Type="http://schemas.openxmlformats.org/officeDocument/2006/relationships/tags" Target="../tags/tag97.xml"/><Relationship Id="rId51" Type="http://schemas.openxmlformats.org/officeDocument/2006/relationships/image" Target="../media/image65.jfi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26.xml"/><Relationship Id="rId18" Type="http://schemas.openxmlformats.org/officeDocument/2006/relationships/tags" Target="../tags/tag131.xml"/><Relationship Id="rId26" Type="http://schemas.openxmlformats.org/officeDocument/2006/relationships/slideLayout" Target="../slideLayouts/slideLayout2.xml"/><Relationship Id="rId39" Type="http://schemas.openxmlformats.org/officeDocument/2006/relationships/image" Target="../media/image77.png"/><Relationship Id="rId3" Type="http://schemas.openxmlformats.org/officeDocument/2006/relationships/tags" Target="../tags/tag116.xml"/><Relationship Id="rId21" Type="http://schemas.openxmlformats.org/officeDocument/2006/relationships/tags" Target="../tags/tag134.xml"/><Relationship Id="rId34" Type="http://schemas.openxmlformats.org/officeDocument/2006/relationships/image" Target="../media/image72.png"/><Relationship Id="rId42" Type="http://schemas.openxmlformats.org/officeDocument/2006/relationships/image" Target="../media/image80.png"/><Relationship Id="rId47" Type="http://schemas.openxmlformats.org/officeDocument/2006/relationships/image" Target="../media/image85.png"/><Relationship Id="rId50" Type="http://schemas.openxmlformats.org/officeDocument/2006/relationships/image" Target="../media/image88.png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5" Type="http://schemas.openxmlformats.org/officeDocument/2006/relationships/tags" Target="../tags/tag138.xml"/><Relationship Id="rId33" Type="http://schemas.openxmlformats.org/officeDocument/2006/relationships/image" Target="../media/image71.png"/><Relationship Id="rId38" Type="http://schemas.openxmlformats.org/officeDocument/2006/relationships/image" Target="../media/image76.png"/><Relationship Id="rId46" Type="http://schemas.openxmlformats.org/officeDocument/2006/relationships/image" Target="../media/image84.png"/><Relationship Id="rId2" Type="http://schemas.openxmlformats.org/officeDocument/2006/relationships/tags" Target="../tags/tag115.xml"/><Relationship Id="rId16" Type="http://schemas.openxmlformats.org/officeDocument/2006/relationships/tags" Target="../tags/tag129.xml"/><Relationship Id="rId20" Type="http://schemas.openxmlformats.org/officeDocument/2006/relationships/tags" Target="../tags/tag133.xml"/><Relationship Id="rId29" Type="http://schemas.openxmlformats.org/officeDocument/2006/relationships/image" Target="../media/image68.png"/><Relationship Id="rId41" Type="http://schemas.openxmlformats.org/officeDocument/2006/relationships/image" Target="../media/image79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24" Type="http://schemas.openxmlformats.org/officeDocument/2006/relationships/tags" Target="../tags/tag137.xml"/><Relationship Id="rId32" Type="http://schemas.openxmlformats.org/officeDocument/2006/relationships/image" Target="../media/image58.png"/><Relationship Id="rId37" Type="http://schemas.openxmlformats.org/officeDocument/2006/relationships/image" Target="../media/image75.png"/><Relationship Id="rId40" Type="http://schemas.openxmlformats.org/officeDocument/2006/relationships/image" Target="../media/image78.png"/><Relationship Id="rId45" Type="http://schemas.openxmlformats.org/officeDocument/2006/relationships/image" Target="../media/image83.png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23" Type="http://schemas.openxmlformats.org/officeDocument/2006/relationships/tags" Target="../tags/tag136.xml"/><Relationship Id="rId28" Type="http://schemas.openxmlformats.org/officeDocument/2006/relationships/image" Target="../media/image67.png"/><Relationship Id="rId36" Type="http://schemas.openxmlformats.org/officeDocument/2006/relationships/image" Target="../media/image74.png"/><Relationship Id="rId49" Type="http://schemas.openxmlformats.org/officeDocument/2006/relationships/image" Target="../media/image87.png"/><Relationship Id="rId10" Type="http://schemas.openxmlformats.org/officeDocument/2006/relationships/tags" Target="../tags/tag123.xml"/><Relationship Id="rId19" Type="http://schemas.openxmlformats.org/officeDocument/2006/relationships/tags" Target="../tags/tag132.xml"/><Relationship Id="rId31" Type="http://schemas.openxmlformats.org/officeDocument/2006/relationships/image" Target="../media/image70.png"/><Relationship Id="rId44" Type="http://schemas.openxmlformats.org/officeDocument/2006/relationships/image" Target="../media/image82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tags" Target="../tags/tag135.xml"/><Relationship Id="rId27" Type="http://schemas.openxmlformats.org/officeDocument/2006/relationships/image" Target="../media/image66.png"/><Relationship Id="rId30" Type="http://schemas.openxmlformats.org/officeDocument/2006/relationships/image" Target="../media/image69.png"/><Relationship Id="rId35" Type="http://schemas.openxmlformats.org/officeDocument/2006/relationships/image" Target="../media/image73.png"/><Relationship Id="rId43" Type="http://schemas.openxmlformats.org/officeDocument/2006/relationships/image" Target="../media/image81.png"/><Relationship Id="rId48" Type="http://schemas.openxmlformats.org/officeDocument/2006/relationships/image" Target="../media/image86.png"/><Relationship Id="rId8" Type="http://schemas.openxmlformats.org/officeDocument/2006/relationships/tags" Target="../tags/tag121.xml"/><Relationship Id="rId51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image" Target="../media/image90.png"/><Relationship Id="rId18" Type="http://schemas.openxmlformats.org/officeDocument/2006/relationships/image" Target="../media/image93.png"/><Relationship Id="rId3" Type="http://schemas.openxmlformats.org/officeDocument/2006/relationships/tags" Target="../tags/tag141.xml"/><Relationship Id="rId21" Type="http://schemas.openxmlformats.org/officeDocument/2006/relationships/image" Target="../media/image96.png"/><Relationship Id="rId7" Type="http://schemas.openxmlformats.org/officeDocument/2006/relationships/tags" Target="../tags/tag145.xml"/><Relationship Id="rId12" Type="http://schemas.openxmlformats.org/officeDocument/2006/relationships/notesSlide" Target="../notesSlides/notesSlide9.xml"/><Relationship Id="rId17" Type="http://schemas.openxmlformats.org/officeDocument/2006/relationships/image" Target="../media/image68.png"/><Relationship Id="rId2" Type="http://schemas.openxmlformats.org/officeDocument/2006/relationships/tags" Target="../tags/tag140.xml"/><Relationship Id="rId16" Type="http://schemas.openxmlformats.org/officeDocument/2006/relationships/image" Target="../media/image69.png"/><Relationship Id="rId20" Type="http://schemas.openxmlformats.org/officeDocument/2006/relationships/image" Target="../media/image95.pn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3.xml"/><Relationship Id="rId15" Type="http://schemas.openxmlformats.org/officeDocument/2006/relationships/image" Target="../media/image92.png"/><Relationship Id="rId23" Type="http://schemas.openxmlformats.org/officeDocument/2006/relationships/image" Target="../media/image98.png"/><Relationship Id="rId10" Type="http://schemas.openxmlformats.org/officeDocument/2006/relationships/tags" Target="../tags/tag148.xml"/><Relationship Id="rId19" Type="http://schemas.openxmlformats.org/officeDocument/2006/relationships/image" Target="../media/image94.png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image" Target="../media/image91.png"/><Relationship Id="rId22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7.sv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Relationship Id="rId5" Type="http://schemas.openxmlformats.org/officeDocument/2006/relationships/image" Target="../media/image116.png"/><Relationship Id="rId4" Type="http://schemas.openxmlformats.org/officeDocument/2006/relationships/image" Target="../media/image11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svg"/><Relationship Id="rId3" Type="http://schemas.openxmlformats.org/officeDocument/2006/relationships/tags" Target="../tags/tag15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3.pn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image" Target="../media/image122.png"/><Relationship Id="rId5" Type="http://schemas.openxmlformats.org/officeDocument/2006/relationships/tags" Target="../tags/tag159.xml"/><Relationship Id="rId10" Type="http://schemas.openxmlformats.org/officeDocument/2006/relationships/image" Target="../media/image121.png"/><Relationship Id="rId4" Type="http://schemas.openxmlformats.org/officeDocument/2006/relationships/tags" Target="../tags/tag158.xml"/><Relationship Id="rId9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svg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kp.de/grundlagen/schadstoffe/atmosphaere-der-erde-935158/" TargetMode="External"/><Relationship Id="rId2" Type="http://schemas.openxmlformats.org/officeDocument/2006/relationships/hyperlink" Target="https://www.hu-berlin.de/de/ueberblick/campus/adlershof/ueberblick/denkmale/ausstellungstafeln-gbsl-2017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wikipedia.org/wiki/Luftbetankung" TargetMode="External"/><Relationship Id="rId4" Type="http://schemas.openxmlformats.org/officeDocument/2006/relationships/hyperlink" Target="https://www.klimaschutz-portal.aero/faq/fliege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7" Type="http://schemas.openxmlformats.org/officeDocument/2006/relationships/image" Target="../media/image136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7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tags" Target="../tags/tag180.xml"/><Relationship Id="rId18" Type="http://schemas.openxmlformats.org/officeDocument/2006/relationships/tags" Target="../tags/tag185.xml"/><Relationship Id="rId26" Type="http://schemas.openxmlformats.org/officeDocument/2006/relationships/image" Target="../media/image63.png"/><Relationship Id="rId39" Type="http://schemas.openxmlformats.org/officeDocument/2006/relationships/image" Target="../media/image53.png"/><Relationship Id="rId3" Type="http://schemas.openxmlformats.org/officeDocument/2006/relationships/tags" Target="../tags/tag170.xml"/><Relationship Id="rId21" Type="http://schemas.openxmlformats.org/officeDocument/2006/relationships/tags" Target="../tags/tag188.xml"/><Relationship Id="rId34" Type="http://schemas.openxmlformats.org/officeDocument/2006/relationships/image" Target="../media/image38.png"/><Relationship Id="rId42" Type="http://schemas.openxmlformats.org/officeDocument/2006/relationships/image" Target="../media/image54.png"/><Relationship Id="rId47" Type="http://schemas.openxmlformats.org/officeDocument/2006/relationships/image" Target="../media/image55.png"/><Relationship Id="rId50" Type="http://schemas.openxmlformats.org/officeDocument/2006/relationships/image" Target="../media/image62.png"/><Relationship Id="rId7" Type="http://schemas.openxmlformats.org/officeDocument/2006/relationships/tags" Target="../tags/tag174.xml"/><Relationship Id="rId12" Type="http://schemas.openxmlformats.org/officeDocument/2006/relationships/tags" Target="../tags/tag179.xml"/><Relationship Id="rId17" Type="http://schemas.openxmlformats.org/officeDocument/2006/relationships/tags" Target="../tags/tag184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38.png"/><Relationship Id="rId38" Type="http://schemas.openxmlformats.org/officeDocument/2006/relationships/image" Target="../media/image42.png"/><Relationship Id="rId46" Type="http://schemas.openxmlformats.org/officeDocument/2006/relationships/image" Target="../media/image65.jfif"/><Relationship Id="rId2" Type="http://schemas.openxmlformats.org/officeDocument/2006/relationships/tags" Target="../tags/tag169.xml"/><Relationship Id="rId16" Type="http://schemas.openxmlformats.org/officeDocument/2006/relationships/tags" Target="../tags/tag183.xml"/><Relationship Id="rId20" Type="http://schemas.openxmlformats.org/officeDocument/2006/relationships/tags" Target="../tags/tag187.xml"/><Relationship Id="rId29" Type="http://schemas.openxmlformats.org/officeDocument/2006/relationships/image" Target="../media/image57.png"/><Relationship Id="rId41" Type="http://schemas.openxmlformats.org/officeDocument/2006/relationships/image" Target="../media/image13.png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tags" Target="../tags/tag178.xml"/><Relationship Id="rId24" Type="http://schemas.openxmlformats.org/officeDocument/2006/relationships/tags" Target="../tags/tag191.xml"/><Relationship Id="rId32" Type="http://schemas.openxmlformats.org/officeDocument/2006/relationships/image" Target="../media/image58.png"/><Relationship Id="rId37" Type="http://schemas.openxmlformats.org/officeDocument/2006/relationships/image" Target="../media/image41.png"/><Relationship Id="rId40" Type="http://schemas.openxmlformats.org/officeDocument/2006/relationships/image" Target="../media/image19.png"/><Relationship Id="rId45" Type="http://schemas.openxmlformats.org/officeDocument/2006/relationships/image" Target="../media/image44.png"/><Relationship Id="rId5" Type="http://schemas.openxmlformats.org/officeDocument/2006/relationships/tags" Target="../tags/tag172.xml"/><Relationship Id="rId15" Type="http://schemas.openxmlformats.org/officeDocument/2006/relationships/tags" Target="../tags/tag182.xml"/><Relationship Id="rId23" Type="http://schemas.openxmlformats.org/officeDocument/2006/relationships/tags" Target="../tags/tag190.xml"/><Relationship Id="rId28" Type="http://schemas.openxmlformats.org/officeDocument/2006/relationships/image" Target="../media/image37.png"/><Relationship Id="rId36" Type="http://schemas.openxmlformats.org/officeDocument/2006/relationships/image" Target="../media/image40.png"/><Relationship Id="rId49" Type="http://schemas.openxmlformats.org/officeDocument/2006/relationships/image" Target="../media/image61.png"/><Relationship Id="rId10" Type="http://schemas.openxmlformats.org/officeDocument/2006/relationships/tags" Target="../tags/tag177.xml"/><Relationship Id="rId19" Type="http://schemas.openxmlformats.org/officeDocument/2006/relationships/tags" Target="../tags/tag186.xml"/><Relationship Id="rId31" Type="http://schemas.openxmlformats.org/officeDocument/2006/relationships/image" Target="../media/image52.png"/><Relationship Id="rId44" Type="http://schemas.openxmlformats.org/officeDocument/2006/relationships/image" Target="../media/image60.png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tags" Target="../tags/tag181.xml"/><Relationship Id="rId22" Type="http://schemas.openxmlformats.org/officeDocument/2006/relationships/tags" Target="../tags/tag189.xml"/><Relationship Id="rId27" Type="http://schemas.openxmlformats.org/officeDocument/2006/relationships/image" Target="../media/image64.png"/><Relationship Id="rId30" Type="http://schemas.openxmlformats.org/officeDocument/2006/relationships/image" Target="../media/image51.png"/><Relationship Id="rId35" Type="http://schemas.openxmlformats.org/officeDocument/2006/relationships/image" Target="../media/image39.png"/><Relationship Id="rId43" Type="http://schemas.openxmlformats.org/officeDocument/2006/relationships/image" Target="../media/image43.png"/><Relationship Id="rId48" Type="http://schemas.openxmlformats.org/officeDocument/2006/relationships/image" Target="../media/image45.png"/><Relationship Id="rId8" Type="http://schemas.openxmlformats.org/officeDocument/2006/relationships/tags" Target="../tags/tag17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99.xml"/><Relationship Id="rId13" Type="http://schemas.openxmlformats.org/officeDocument/2006/relationships/tags" Target="../tags/tag204.xml"/><Relationship Id="rId18" Type="http://schemas.openxmlformats.org/officeDocument/2006/relationships/tags" Target="../tags/tag209.xml"/><Relationship Id="rId26" Type="http://schemas.openxmlformats.org/officeDocument/2006/relationships/notesSlide" Target="../notesSlides/notesSlide10.xml"/><Relationship Id="rId39" Type="http://schemas.openxmlformats.org/officeDocument/2006/relationships/image" Target="../media/image151.png"/><Relationship Id="rId3" Type="http://schemas.openxmlformats.org/officeDocument/2006/relationships/tags" Target="../tags/tag194.xml"/><Relationship Id="rId21" Type="http://schemas.openxmlformats.org/officeDocument/2006/relationships/tags" Target="../tags/tag212.xml"/><Relationship Id="rId34" Type="http://schemas.openxmlformats.org/officeDocument/2006/relationships/image" Target="../media/image146.png"/><Relationship Id="rId42" Type="http://schemas.openxmlformats.org/officeDocument/2006/relationships/image" Target="../media/image39.png"/><Relationship Id="rId47" Type="http://schemas.openxmlformats.org/officeDocument/2006/relationships/image" Target="../media/image44.png"/><Relationship Id="rId7" Type="http://schemas.openxmlformats.org/officeDocument/2006/relationships/tags" Target="../tags/tag198.xml"/><Relationship Id="rId12" Type="http://schemas.openxmlformats.org/officeDocument/2006/relationships/tags" Target="../tags/tag203.xml"/><Relationship Id="rId17" Type="http://schemas.openxmlformats.org/officeDocument/2006/relationships/tags" Target="../tags/tag208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45.png"/><Relationship Id="rId38" Type="http://schemas.openxmlformats.org/officeDocument/2006/relationships/image" Target="../media/image150.png"/><Relationship Id="rId46" Type="http://schemas.openxmlformats.org/officeDocument/2006/relationships/image" Target="../media/image38.png"/><Relationship Id="rId2" Type="http://schemas.openxmlformats.org/officeDocument/2006/relationships/tags" Target="../tags/tag193.xml"/><Relationship Id="rId16" Type="http://schemas.openxmlformats.org/officeDocument/2006/relationships/tags" Target="../tags/tag207.xml"/><Relationship Id="rId20" Type="http://schemas.openxmlformats.org/officeDocument/2006/relationships/tags" Target="../tags/tag211.xml"/><Relationship Id="rId29" Type="http://schemas.openxmlformats.org/officeDocument/2006/relationships/image" Target="../media/image141.png"/><Relationship Id="rId41" Type="http://schemas.openxmlformats.org/officeDocument/2006/relationships/image" Target="../media/image153.png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tags" Target="../tags/tag202.xml"/><Relationship Id="rId24" Type="http://schemas.openxmlformats.org/officeDocument/2006/relationships/tags" Target="../tags/tag215.xml"/><Relationship Id="rId32" Type="http://schemas.openxmlformats.org/officeDocument/2006/relationships/image" Target="../media/image144.png"/><Relationship Id="rId37" Type="http://schemas.openxmlformats.org/officeDocument/2006/relationships/image" Target="../media/image149.png"/><Relationship Id="rId40" Type="http://schemas.openxmlformats.org/officeDocument/2006/relationships/image" Target="../media/image152.png"/><Relationship Id="rId45" Type="http://schemas.openxmlformats.org/officeDocument/2006/relationships/image" Target="../media/image42.png"/><Relationship Id="rId5" Type="http://schemas.openxmlformats.org/officeDocument/2006/relationships/tags" Target="../tags/tag196.xml"/><Relationship Id="rId15" Type="http://schemas.openxmlformats.org/officeDocument/2006/relationships/tags" Target="../tags/tag206.xml"/><Relationship Id="rId23" Type="http://schemas.openxmlformats.org/officeDocument/2006/relationships/tags" Target="../tags/tag214.xml"/><Relationship Id="rId28" Type="http://schemas.openxmlformats.org/officeDocument/2006/relationships/image" Target="../media/image140.png"/><Relationship Id="rId36" Type="http://schemas.openxmlformats.org/officeDocument/2006/relationships/image" Target="../media/image148.png"/><Relationship Id="rId10" Type="http://schemas.openxmlformats.org/officeDocument/2006/relationships/tags" Target="../tags/tag201.xml"/><Relationship Id="rId19" Type="http://schemas.openxmlformats.org/officeDocument/2006/relationships/tags" Target="../tags/tag210.xml"/><Relationship Id="rId31" Type="http://schemas.openxmlformats.org/officeDocument/2006/relationships/image" Target="../media/image143.png"/><Relationship Id="rId44" Type="http://schemas.openxmlformats.org/officeDocument/2006/relationships/image" Target="../media/image41.png"/><Relationship Id="rId4" Type="http://schemas.openxmlformats.org/officeDocument/2006/relationships/tags" Target="../tags/tag195.xml"/><Relationship Id="rId9" Type="http://schemas.openxmlformats.org/officeDocument/2006/relationships/tags" Target="../tags/tag200.xml"/><Relationship Id="rId14" Type="http://schemas.openxmlformats.org/officeDocument/2006/relationships/tags" Target="../tags/tag205.xml"/><Relationship Id="rId22" Type="http://schemas.openxmlformats.org/officeDocument/2006/relationships/tags" Target="../tags/tag213.xml"/><Relationship Id="rId27" Type="http://schemas.openxmlformats.org/officeDocument/2006/relationships/image" Target="../media/image139.png"/><Relationship Id="rId30" Type="http://schemas.openxmlformats.org/officeDocument/2006/relationships/image" Target="../media/image142.png"/><Relationship Id="rId35" Type="http://schemas.openxmlformats.org/officeDocument/2006/relationships/image" Target="../media/image147.png"/><Relationship Id="rId4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tags" Target="../tags/tag218.xml"/><Relationship Id="rId7" Type="http://schemas.openxmlformats.org/officeDocument/2006/relationships/image" Target="../media/image154.png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57.png"/><Relationship Id="rId4" Type="http://schemas.openxmlformats.org/officeDocument/2006/relationships/tags" Target="../tags/tag219.xml"/><Relationship Id="rId9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61.png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12" Type="http://schemas.openxmlformats.org/officeDocument/2006/relationships/image" Target="../media/image160.png"/><Relationship Id="rId2" Type="http://schemas.openxmlformats.org/officeDocument/2006/relationships/tags" Target="../tags/tag221.xml"/><Relationship Id="rId16" Type="http://schemas.openxmlformats.org/officeDocument/2006/relationships/image" Target="../media/image164.png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image" Target="../media/image159.png"/><Relationship Id="rId5" Type="http://schemas.openxmlformats.org/officeDocument/2006/relationships/tags" Target="../tags/tag224.xml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4" Type="http://schemas.openxmlformats.org/officeDocument/2006/relationships/tags" Target="../tags/tag223.xml"/><Relationship Id="rId9" Type="http://schemas.openxmlformats.org/officeDocument/2006/relationships/notesSlide" Target="../notesSlides/notesSlide12.xml"/><Relationship Id="rId14" Type="http://schemas.openxmlformats.org/officeDocument/2006/relationships/image" Target="../media/image1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tags" Target="../tags/tag229.xml"/><Relationship Id="rId7" Type="http://schemas.openxmlformats.org/officeDocument/2006/relationships/image" Target="../media/image165.png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8.png"/><Relationship Id="rId4" Type="http://schemas.openxmlformats.org/officeDocument/2006/relationships/tags" Target="../tags/tag230.xml"/><Relationship Id="rId9" Type="http://schemas.openxmlformats.org/officeDocument/2006/relationships/image" Target="../media/image16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173.png"/><Relationship Id="rId3" Type="http://schemas.openxmlformats.org/officeDocument/2006/relationships/tags" Target="../tags/tag23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72.png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image" Target="../media/image171.png"/><Relationship Id="rId5" Type="http://schemas.openxmlformats.org/officeDocument/2006/relationships/tags" Target="../tags/tag235.xml"/><Relationship Id="rId10" Type="http://schemas.openxmlformats.org/officeDocument/2006/relationships/image" Target="../media/image170.png"/><Relationship Id="rId4" Type="http://schemas.openxmlformats.org/officeDocument/2006/relationships/tags" Target="../tags/tag234.xml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61.png"/><Relationship Id="rId3" Type="http://schemas.openxmlformats.org/officeDocument/2006/relationships/tags" Target="../tags/tag241.xml"/><Relationship Id="rId7" Type="http://schemas.openxmlformats.org/officeDocument/2006/relationships/tags" Target="../tags/tag245.xml"/><Relationship Id="rId12" Type="http://schemas.openxmlformats.org/officeDocument/2006/relationships/image" Target="../media/image160.png"/><Relationship Id="rId2" Type="http://schemas.openxmlformats.org/officeDocument/2006/relationships/tags" Target="../tags/tag240.xml"/><Relationship Id="rId16" Type="http://schemas.openxmlformats.org/officeDocument/2006/relationships/image" Target="../media/image164.png"/><Relationship Id="rId1" Type="http://schemas.openxmlformats.org/officeDocument/2006/relationships/tags" Target="../tags/tag239.xml"/><Relationship Id="rId6" Type="http://schemas.openxmlformats.org/officeDocument/2006/relationships/tags" Target="../tags/tag244.xml"/><Relationship Id="rId11" Type="http://schemas.openxmlformats.org/officeDocument/2006/relationships/image" Target="../media/image159.png"/><Relationship Id="rId5" Type="http://schemas.openxmlformats.org/officeDocument/2006/relationships/tags" Target="../tags/tag243.xml"/><Relationship Id="rId15" Type="http://schemas.openxmlformats.org/officeDocument/2006/relationships/image" Target="../media/image178.png"/><Relationship Id="rId10" Type="http://schemas.openxmlformats.org/officeDocument/2006/relationships/image" Target="../media/image158.png"/><Relationship Id="rId4" Type="http://schemas.openxmlformats.org/officeDocument/2006/relationships/tags" Target="../tags/tag242.xml"/><Relationship Id="rId9" Type="http://schemas.openxmlformats.org/officeDocument/2006/relationships/notesSlide" Target="../notesSlides/notesSlide15.xml"/><Relationship Id="rId14" Type="http://schemas.openxmlformats.org/officeDocument/2006/relationships/image" Target="../media/image17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13" Type="http://schemas.openxmlformats.org/officeDocument/2006/relationships/image" Target="../media/image183.png"/><Relationship Id="rId3" Type="http://schemas.openxmlformats.org/officeDocument/2006/relationships/tags" Target="../tags/tag24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2.png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image" Target="../media/image181.png"/><Relationship Id="rId5" Type="http://schemas.openxmlformats.org/officeDocument/2006/relationships/tags" Target="../tags/tag250.xml"/><Relationship Id="rId10" Type="http://schemas.openxmlformats.org/officeDocument/2006/relationships/image" Target="../media/image180.png"/><Relationship Id="rId4" Type="http://schemas.openxmlformats.org/officeDocument/2006/relationships/tags" Target="../tags/tag249.xml"/><Relationship Id="rId9" Type="http://schemas.openxmlformats.org/officeDocument/2006/relationships/image" Target="../media/image179.png"/><Relationship Id="rId14" Type="http://schemas.openxmlformats.org/officeDocument/2006/relationships/image" Target="../media/image1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6.png"/><Relationship Id="rId3" Type="http://schemas.openxmlformats.org/officeDocument/2006/relationships/tags" Target="../tags/tag255.xml"/><Relationship Id="rId7" Type="http://schemas.openxmlformats.org/officeDocument/2006/relationships/tags" Target="../tags/tag259.xml"/><Relationship Id="rId12" Type="http://schemas.openxmlformats.org/officeDocument/2006/relationships/image" Target="../media/image190.png"/><Relationship Id="rId2" Type="http://schemas.openxmlformats.org/officeDocument/2006/relationships/tags" Target="../tags/tag254.xml"/><Relationship Id="rId16" Type="http://schemas.openxmlformats.org/officeDocument/2006/relationships/image" Target="../media/image89.png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11" Type="http://schemas.openxmlformats.org/officeDocument/2006/relationships/image" Target="../media/image189.png"/><Relationship Id="rId5" Type="http://schemas.openxmlformats.org/officeDocument/2006/relationships/tags" Target="../tags/tag257.xml"/><Relationship Id="rId15" Type="http://schemas.openxmlformats.org/officeDocument/2006/relationships/image" Target="../media/image88.png"/><Relationship Id="rId10" Type="http://schemas.openxmlformats.org/officeDocument/2006/relationships/image" Target="../media/image188.png"/><Relationship Id="rId4" Type="http://schemas.openxmlformats.org/officeDocument/2006/relationships/tags" Target="../tags/tag256.xml"/><Relationship Id="rId9" Type="http://schemas.openxmlformats.org/officeDocument/2006/relationships/notesSlide" Target="../notesSlides/notesSlide17.xml"/><Relationship Id="rId1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267.xml"/><Relationship Id="rId13" Type="http://schemas.openxmlformats.org/officeDocument/2006/relationships/notesSlide" Target="../notesSlides/notesSlide18.xml"/><Relationship Id="rId18" Type="http://schemas.openxmlformats.org/officeDocument/2006/relationships/image" Target="../media/image81.png"/><Relationship Id="rId3" Type="http://schemas.openxmlformats.org/officeDocument/2006/relationships/tags" Target="../tags/tag262.xml"/><Relationship Id="rId21" Type="http://schemas.openxmlformats.org/officeDocument/2006/relationships/image" Target="../media/image84.png"/><Relationship Id="rId7" Type="http://schemas.openxmlformats.org/officeDocument/2006/relationships/tags" Target="../tags/tag266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8.png"/><Relationship Id="rId2" Type="http://schemas.openxmlformats.org/officeDocument/2006/relationships/tags" Target="../tags/tag261.xml"/><Relationship Id="rId16" Type="http://schemas.openxmlformats.org/officeDocument/2006/relationships/image" Target="../media/image69.png"/><Relationship Id="rId20" Type="http://schemas.openxmlformats.org/officeDocument/2006/relationships/image" Target="../media/image83.png"/><Relationship Id="rId1" Type="http://schemas.openxmlformats.org/officeDocument/2006/relationships/tags" Target="../tags/tag260.xml"/><Relationship Id="rId6" Type="http://schemas.openxmlformats.org/officeDocument/2006/relationships/tags" Target="../tags/tag265.xml"/><Relationship Id="rId11" Type="http://schemas.openxmlformats.org/officeDocument/2006/relationships/tags" Target="../tags/tag270.xml"/><Relationship Id="rId5" Type="http://schemas.openxmlformats.org/officeDocument/2006/relationships/tags" Target="../tags/tag264.xml"/><Relationship Id="rId15" Type="http://schemas.openxmlformats.org/officeDocument/2006/relationships/image" Target="../media/image192.png"/><Relationship Id="rId10" Type="http://schemas.openxmlformats.org/officeDocument/2006/relationships/tags" Target="../tags/tag269.xml"/><Relationship Id="rId19" Type="http://schemas.openxmlformats.org/officeDocument/2006/relationships/image" Target="../media/image82.png"/><Relationship Id="rId4" Type="http://schemas.openxmlformats.org/officeDocument/2006/relationships/tags" Target="../tags/tag263.xml"/><Relationship Id="rId9" Type="http://schemas.openxmlformats.org/officeDocument/2006/relationships/tags" Target="../tags/tag268.xml"/><Relationship Id="rId14" Type="http://schemas.openxmlformats.org/officeDocument/2006/relationships/image" Target="../media/image191.png"/><Relationship Id="rId22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notesSlide" Target="../notesSlides/notesSlide3.xml"/><Relationship Id="rId39" Type="http://schemas.openxmlformats.org/officeDocument/2006/relationships/image" Target="../media/image18.png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image" Target="../media/image13.png"/><Relationship Id="rId42" Type="http://schemas.openxmlformats.org/officeDocument/2006/relationships/image" Target="../media/image21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2.png"/><Relationship Id="rId38" Type="http://schemas.openxmlformats.org/officeDocument/2006/relationships/image" Target="../media/image17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8.png"/><Relationship Id="rId41" Type="http://schemas.openxmlformats.org/officeDocument/2006/relationships/image" Target="../media/image2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image" Target="../media/image11.png"/><Relationship Id="rId37" Type="http://schemas.openxmlformats.org/officeDocument/2006/relationships/image" Target="../media/image16.png"/><Relationship Id="rId40" Type="http://schemas.openxmlformats.org/officeDocument/2006/relationships/image" Target="../media/image19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image" Target="../media/image7.png"/><Relationship Id="rId36" Type="http://schemas.openxmlformats.org/officeDocument/2006/relationships/image" Target="../media/image15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10.png"/><Relationship Id="rId44" Type="http://schemas.openxmlformats.org/officeDocument/2006/relationships/image" Target="../media/image2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image" Target="../media/image6.png"/><Relationship Id="rId30" Type="http://schemas.openxmlformats.org/officeDocument/2006/relationships/image" Target="../media/image9.png"/><Relationship Id="rId35" Type="http://schemas.openxmlformats.org/officeDocument/2006/relationships/image" Target="../media/image14.png"/><Relationship Id="rId43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tags" Target="../tags/tag27.xml"/><Relationship Id="rId21" Type="http://schemas.openxmlformats.org/officeDocument/2006/relationships/image" Target="../media/image32.png"/><Relationship Id="rId7" Type="http://schemas.openxmlformats.org/officeDocument/2006/relationships/tags" Target="../tags/tag31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28.png"/><Relationship Id="rId2" Type="http://schemas.openxmlformats.org/officeDocument/2006/relationships/tags" Target="../tags/tag26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9.xml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tags" Target="../tags/tag34.xml"/><Relationship Id="rId19" Type="http://schemas.openxmlformats.org/officeDocument/2006/relationships/image" Target="../media/image30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notesSlide" Target="../notesSlides/notesSlide5.xml"/><Relationship Id="rId18" Type="http://schemas.openxmlformats.org/officeDocument/2006/relationships/image" Target="../media/image39.png"/><Relationship Id="rId3" Type="http://schemas.openxmlformats.org/officeDocument/2006/relationships/tags" Target="../tags/tag37.xml"/><Relationship Id="rId21" Type="http://schemas.openxmlformats.org/officeDocument/2006/relationships/image" Target="../media/image42.png"/><Relationship Id="rId7" Type="http://schemas.openxmlformats.org/officeDocument/2006/relationships/tags" Target="../tags/tag4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8.png"/><Relationship Id="rId2" Type="http://schemas.openxmlformats.org/officeDocument/2006/relationships/tags" Target="../tags/tag36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24" Type="http://schemas.openxmlformats.org/officeDocument/2006/relationships/image" Target="../media/image45.png"/><Relationship Id="rId5" Type="http://schemas.openxmlformats.org/officeDocument/2006/relationships/tags" Target="../tags/tag39.xml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tags" Target="../tags/tag44.xml"/><Relationship Id="rId19" Type="http://schemas.openxmlformats.org/officeDocument/2006/relationships/image" Target="../media/image40.pn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48.xml"/><Relationship Id="rId7" Type="http://schemas.openxmlformats.org/officeDocument/2006/relationships/image" Target="../media/image46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9.png"/><Relationship Id="rId4" Type="http://schemas.openxmlformats.org/officeDocument/2006/relationships/tags" Target="../tags/tag49.xml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26" Type="http://schemas.openxmlformats.org/officeDocument/2006/relationships/image" Target="../media/image40.png"/><Relationship Id="rId39" Type="http://schemas.openxmlformats.org/officeDocument/2006/relationships/image" Target="../media/image55.png"/><Relationship Id="rId3" Type="http://schemas.openxmlformats.org/officeDocument/2006/relationships/tags" Target="../tags/tag52.xml"/><Relationship Id="rId21" Type="http://schemas.openxmlformats.org/officeDocument/2006/relationships/image" Target="../media/image35.png"/><Relationship Id="rId34" Type="http://schemas.openxmlformats.org/officeDocument/2006/relationships/image" Target="../media/image52.png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5" Type="http://schemas.openxmlformats.org/officeDocument/2006/relationships/image" Target="../media/image39.png"/><Relationship Id="rId33" Type="http://schemas.openxmlformats.org/officeDocument/2006/relationships/image" Target="../media/image51.png"/><Relationship Id="rId38" Type="http://schemas.openxmlformats.org/officeDocument/2006/relationships/image" Target="../media/image54.png"/><Relationship Id="rId2" Type="http://schemas.openxmlformats.org/officeDocument/2006/relationships/tags" Target="../tags/tag51.xml"/><Relationship Id="rId16" Type="http://schemas.openxmlformats.org/officeDocument/2006/relationships/tags" Target="../tags/tag65.xml"/><Relationship Id="rId20" Type="http://schemas.openxmlformats.org/officeDocument/2006/relationships/notesSlide" Target="../notesSlides/notesSlide7.xml"/><Relationship Id="rId29" Type="http://schemas.openxmlformats.org/officeDocument/2006/relationships/image" Target="../media/image43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image" Target="../media/image38.png"/><Relationship Id="rId32" Type="http://schemas.openxmlformats.org/officeDocument/2006/relationships/image" Target="../media/image50.png"/><Relationship Id="rId37" Type="http://schemas.openxmlformats.org/officeDocument/2006/relationships/image" Target="../media/image13.png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19.png"/><Relationship Id="rId10" Type="http://schemas.openxmlformats.org/officeDocument/2006/relationships/tags" Target="../tags/tag59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45.png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35198" y="769268"/>
            <a:ext cx="6642117" cy="787135"/>
          </a:xfrm>
        </p:spPr>
        <p:txBody>
          <a:bodyPr/>
          <a:lstStyle/>
          <a:p>
            <a:r>
              <a:rPr lang="de-DE" dirty="0"/>
              <a:t>Betreuer:    Philipp Schaub</a:t>
            </a:r>
          </a:p>
          <a:p>
            <a:r>
              <a:rPr lang="de-DE" dirty="0"/>
              <a:t>Mitglieder:  Markus Amann</a:t>
            </a:r>
          </a:p>
          <a:p>
            <a:r>
              <a:rPr lang="de-DE" dirty="0"/>
              <a:t>                     Lukas Nevermann</a:t>
            </a:r>
          </a:p>
          <a:p>
            <a:r>
              <a:rPr lang="de-DE" dirty="0"/>
              <a:t>                     Matheus Schelp Langendyk</a:t>
            </a:r>
          </a:p>
          <a:p>
            <a:r>
              <a:rPr lang="de-DE" dirty="0"/>
              <a:t>                     </a:t>
            </a:r>
            <a:r>
              <a:rPr lang="de-DE" dirty="0" err="1"/>
              <a:t>Jinyuan</a:t>
            </a:r>
            <a:r>
              <a:rPr lang="de-DE" dirty="0"/>
              <a:t> Zhang</a:t>
            </a:r>
          </a:p>
          <a:p>
            <a:r>
              <a:rPr lang="de-DE" dirty="0"/>
              <a:t>    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35198" y="193204"/>
            <a:ext cx="6642117" cy="698500"/>
          </a:xfrm>
        </p:spPr>
        <p:txBody>
          <a:bodyPr/>
          <a:lstStyle/>
          <a:p>
            <a:r>
              <a:rPr lang="de-DE" dirty="0"/>
              <a:t>Luftbetankung eines Passagierflugzeugs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733D50-2F0A-47A9-B339-A511CF5721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392621"/>
            <a:ext cx="4136458" cy="23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nhaltsplatzhalter 4 1">
            <a:extLst>
              <a:ext uri="{FF2B5EF4-FFF2-40B4-BE49-F238E27FC236}">
                <a16:creationId xmlns:a16="http://schemas.microsoft.com/office/drawing/2014/main" id="{13A3B773-0631-4544-A65A-B4E90C039EA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8" y="1368976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Grafik 52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AD3F3F20-2128-455D-AAB1-C7878A77D1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16444"/>
            <a:ext cx="1132755" cy="93862"/>
          </a:xfrm>
          <a:prstGeom prst="rect">
            <a:avLst/>
          </a:prstGeom>
        </p:spPr>
      </p:pic>
      <p:pic>
        <p:nvPicPr>
          <p:cNvPr id="54" name="Grafik 53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597F1CA-16E0-4505-A19C-69FE013E0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762598"/>
            <a:ext cx="916731" cy="115451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D0FCC2D4-4F21-4DC5-917B-98549C5D3C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40137"/>
            <a:ext cx="755927" cy="119062"/>
          </a:xfrm>
          <a:prstGeom prst="rect">
            <a:avLst/>
          </a:prstGeom>
        </p:spPr>
      </p:pic>
      <p:pic>
        <p:nvPicPr>
          <p:cNvPr id="56" name="Grafik 55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01CF2BA-705B-46BA-A2A9-9DF074524C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1662455"/>
            <a:ext cx="174371" cy="192122"/>
          </a:xfrm>
          <a:prstGeom prst="rect">
            <a:avLst/>
          </a:prstGeom>
        </p:spPr>
      </p:pic>
      <p:pic>
        <p:nvPicPr>
          <p:cNvPr id="57" name="Grafik 5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39361F4-0612-4B8B-890A-823C5F35F88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1693478"/>
            <a:ext cx="100825" cy="115650"/>
          </a:xfrm>
          <a:prstGeom prst="rect">
            <a:avLst/>
          </a:prstGeom>
        </p:spPr>
      </p:pic>
      <p:pic>
        <p:nvPicPr>
          <p:cNvPr id="58" name="Grafik 5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12EF5BB-429C-426E-A302-A385E9E3BC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048523"/>
            <a:ext cx="127248" cy="115650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8847FA19-E4E7-425E-8C18-144D4BB6EA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342724"/>
            <a:ext cx="126553" cy="153271"/>
          </a:xfrm>
          <a:prstGeom prst="rect">
            <a:avLst/>
          </a:prstGeom>
        </p:spPr>
      </p:pic>
      <p:pic>
        <p:nvPicPr>
          <p:cNvPr id="60" name="Grafik 59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3C19FD00-3C1A-4D6F-9B3E-36CA51B548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2620322"/>
            <a:ext cx="190525" cy="167205"/>
          </a:xfrm>
          <a:prstGeom prst="rect">
            <a:avLst/>
          </a:prstGeom>
        </p:spPr>
      </p:pic>
      <p:pic>
        <p:nvPicPr>
          <p:cNvPr id="61" name="Grafik 60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F3ABC906-6CE5-4A29-93D3-61E25468588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585132"/>
            <a:ext cx="133506" cy="122617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D7D424F-7AF7-4DB0-B12B-888EBB6706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878049"/>
            <a:ext cx="108474" cy="87086"/>
          </a:xfrm>
          <a:prstGeom prst="rect">
            <a:avLst/>
          </a:prstGeom>
        </p:spPr>
      </p:pic>
      <p:pic>
        <p:nvPicPr>
          <p:cNvPr id="63" name="Grafik 62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739087DB-2139-43B3-8F0D-27A319EF4FA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4" y="4105699"/>
            <a:ext cx="104997" cy="174172"/>
          </a:xfrm>
          <a:prstGeom prst="rect">
            <a:avLst/>
          </a:prstGeom>
        </p:spPr>
      </p:pic>
      <p:pic>
        <p:nvPicPr>
          <p:cNvPr id="64" name="Grafik 63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E0E53DA5-66A0-4AEA-BD29-AE6B458B938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42" y="4349954"/>
            <a:ext cx="209299" cy="160238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5D4F879-796C-44E2-9B28-4C84A3B3338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27" y="4603134"/>
            <a:ext cx="127248" cy="115650"/>
          </a:xfrm>
          <a:prstGeom prst="rect">
            <a:avLst/>
          </a:prstGeom>
        </p:spPr>
      </p:pic>
      <p:pic>
        <p:nvPicPr>
          <p:cNvPr id="66" name="Grafik 65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579046F7-0D3A-46EA-A7B4-432085F2D0D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6" y="1388577"/>
            <a:ext cx="1645236" cy="115953"/>
          </a:xfrm>
          <a:prstGeom prst="rect">
            <a:avLst/>
          </a:prstGeom>
        </p:spPr>
      </p:pic>
      <p:pic>
        <p:nvPicPr>
          <p:cNvPr id="67" name="Grafik 66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4EBBEA51-E947-436D-8AA6-C67371A7750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2603288"/>
            <a:ext cx="175098" cy="222864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CF30EF8-E3E9-4E6D-9667-9D5E8C1B533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39" y="3216151"/>
            <a:ext cx="100825" cy="115650"/>
          </a:xfrm>
          <a:prstGeom prst="rect">
            <a:avLst/>
          </a:prstGeom>
        </p:spPr>
      </p:pic>
      <p:pic>
        <p:nvPicPr>
          <p:cNvPr id="69" name="Grafik 68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3154F96-7D8E-42E6-B134-BA8B557BC94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49" y="3216151"/>
            <a:ext cx="128116" cy="116102"/>
          </a:xfrm>
          <a:prstGeom prst="rect">
            <a:avLst/>
          </a:prstGeom>
        </p:spPr>
      </p:pic>
      <p:pic>
        <p:nvPicPr>
          <p:cNvPr id="70" name="Grafik 69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A116711-4F5A-4F27-8A11-C2AC0445C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7" y="3216603"/>
            <a:ext cx="127416" cy="15387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F7382956-B25E-4CDE-8452-4F8E820994F0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5" y="4059032"/>
            <a:ext cx="920208" cy="742082"/>
          </a:xfrm>
          <a:prstGeom prst="rect">
            <a:avLst/>
          </a:prstGeom>
        </p:spPr>
      </p:pic>
      <p:pic>
        <p:nvPicPr>
          <p:cNvPr id="72" name="Inhaltsplatzhalter 4 2">
            <a:extLst>
              <a:ext uri="{FF2B5EF4-FFF2-40B4-BE49-F238E27FC236}">
                <a16:creationId xmlns:a16="http://schemas.microsoft.com/office/drawing/2014/main" id="{7ADB11D5-2B7D-4087-A645-90E19BFAE948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9348" y="2214395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4E1C-023E-4E61-900E-84DE89B6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9B081C-6426-4860-A6EB-9F59DB3012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3" name="Inhaltsplatzhalter 4 3">
            <a:extLst>
              <a:ext uri="{FF2B5EF4-FFF2-40B4-BE49-F238E27FC236}">
                <a16:creationId xmlns:a16="http://schemas.microsoft.com/office/drawing/2014/main" id="{C5DF48DD-3029-4E8D-A026-5846D6FD303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7" y="137593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Grafik 74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49064FF1-ACC2-4787-BA16-67322F7B50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26" y="1914602"/>
            <a:ext cx="1080653" cy="79495"/>
          </a:xfrm>
          <a:prstGeom prst="rect">
            <a:avLst/>
          </a:prstGeom>
        </p:spPr>
      </p:pic>
      <p:pic>
        <p:nvPicPr>
          <p:cNvPr id="78" name="Grafik 77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CC0FBF5-9F95-489D-B6A4-651CE10A9AC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5" y="2432452"/>
            <a:ext cx="110342" cy="115200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$[C_\mathrm{W},C_\mathrm{Q},C_\mathrm{A}]^T$$&#10;&#10;&#10;&#10;\end{document}" title="IguanaTex Bitmap Display">
            <a:extLst>
              <a:ext uri="{FF2B5EF4-FFF2-40B4-BE49-F238E27FC236}">
                <a16:creationId xmlns:a16="http://schemas.microsoft.com/office/drawing/2014/main" id="{D14A098A-37C7-401E-A78F-9B93BA144EC9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56" y="2113704"/>
            <a:ext cx="610740" cy="116296"/>
          </a:xfrm>
          <a:prstGeom prst="rect">
            <a:avLst/>
          </a:prstGeom>
        </p:spPr>
      </p:pic>
      <p:pic>
        <p:nvPicPr>
          <p:cNvPr id="91" name="Grafik 90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850A1B0A-A1B6-444B-BE23-580109A141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22" y="2699298"/>
            <a:ext cx="542366" cy="113076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AF81F0E8-8D18-4BEA-8D81-33FCC3261EFB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51" y="2239931"/>
            <a:ext cx="961570" cy="4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nhaltsplatzhalter 4 1">
            <a:extLst>
              <a:ext uri="{FF2B5EF4-FFF2-40B4-BE49-F238E27FC236}">
                <a16:creationId xmlns:a16="http://schemas.microsoft.com/office/drawing/2014/main" id="{7309BD2A-C3DF-4F37-AA0B-E9CE19B4746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486" y="136960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4A3D2FE-577B-4A1D-8F84-661DEE2C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21521-8B71-4970-81EC-4062990392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Inhaltsplatzhalter 4 2">
            <a:extLst>
              <a:ext uri="{FF2B5EF4-FFF2-40B4-BE49-F238E27FC236}">
                <a16:creationId xmlns:a16="http://schemas.microsoft.com/office/drawing/2014/main" id="{95D51E6F-5C36-4B36-BAF7-D1C7D2F5EC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5460" y="136960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Grafik 4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56358F8-2FE2-4E8F-949C-A451C85F03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74" y="1917069"/>
            <a:ext cx="1132755" cy="93862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Geometrische Beiwerte&#10;&#10;&#10;&#10;&#10;\end{document}" title="IguanaTex Bitmap Display">
            <a:extLst>
              <a:ext uri="{FF2B5EF4-FFF2-40B4-BE49-F238E27FC236}">
                <a16:creationId xmlns:a16="http://schemas.microsoft.com/office/drawing/2014/main" id="{6501FC9D-DBF6-4EA1-81E4-8E90554589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26" y="1935457"/>
            <a:ext cx="1080988" cy="7991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B8BEFF3F-8A36-4142-B3C9-326FD38415D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90" y="3763223"/>
            <a:ext cx="916731" cy="115451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AF70BD8F-605B-40CE-A800-B39636FF2A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98" y="3940762"/>
            <a:ext cx="755927" cy="119062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40974284-2A23-4D28-993B-D72B9BF552E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31" y="2445677"/>
            <a:ext cx="110342" cy="11520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$[C_\mathrm{W},C_\mathrm{Q},C_\mathrm{A}]^T$$&#10;&#10;&#10;&#10;\end{document}" title="IguanaTex Bitmap Display">
            <a:extLst>
              <a:ext uri="{FF2B5EF4-FFF2-40B4-BE49-F238E27FC236}">
                <a16:creationId xmlns:a16="http://schemas.microsoft.com/office/drawing/2014/main" id="{C7CB433C-1DBD-4404-A883-CD4848553F3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02" y="2126929"/>
            <a:ext cx="610740" cy="11629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F102C7A-EF25-4143-9C28-E111A49FE4C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1663080"/>
            <a:ext cx="174371" cy="19212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DD76A0C3-02FF-41E9-B767-C89CFD155AB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1694103"/>
            <a:ext cx="100825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65F54747-3C6E-4715-B0E7-776571A382F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5" y="2049148"/>
            <a:ext cx="127248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5F7D710-4439-4FB8-9392-A2F2E335413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5" y="2343349"/>
            <a:ext cx="126553" cy="15327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ED28DCA-7D58-4503-995B-E4808E76863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2620947"/>
            <a:ext cx="190525" cy="167205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B64BA519-222C-4FD6-B2E3-BD80B7F32F0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585757"/>
            <a:ext cx="133506" cy="12261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C267F468-7DBD-45CB-9586-577D81B1B015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878674"/>
            <a:ext cx="108474" cy="87086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4B82C3E0-F8DD-4092-9A0E-03063F4F300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50" y="4106324"/>
            <a:ext cx="104997" cy="17417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6D5050D9-C4FF-482E-8E45-47BD414D1BD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88" y="4350579"/>
            <a:ext cx="209299" cy="160238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8EA2DC0-14DB-4129-8CC3-24C51C1F09C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73" y="4603759"/>
            <a:ext cx="127248" cy="115650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1A05FC62-83AE-4855-AFFB-B6BD02D6888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02" y="1389202"/>
            <a:ext cx="1645236" cy="11595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CABA388A-FFBD-4298-A0F5-B68FBFFBF491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468" y="2712523"/>
            <a:ext cx="542366" cy="113076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B9A97181-E814-471F-B9DC-B1A2AA7CC029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2603913"/>
            <a:ext cx="175098" cy="22286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0F182656-232C-417C-90EC-8EC872226162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85" y="3216776"/>
            <a:ext cx="100825" cy="11565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ABF5099-3AB9-4239-AE82-3F974B10CA60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95" y="3216776"/>
            <a:ext cx="128116" cy="11610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740C314-8C07-4A16-8147-10D04942918F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83" y="3217228"/>
            <a:ext cx="127416" cy="1538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97CDD0D-55FA-4806-9459-11F29C0701B1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891" y="4059657"/>
            <a:ext cx="920208" cy="742082"/>
          </a:xfrm>
          <a:prstGeom prst="rect">
            <a:avLst/>
          </a:prstGeom>
        </p:spPr>
      </p:pic>
      <p:pic>
        <p:nvPicPr>
          <p:cNvPr id="28" name="Inhaltsplatzhalter 4 3">
            <a:extLst>
              <a:ext uri="{FF2B5EF4-FFF2-40B4-BE49-F238E27FC236}">
                <a16:creationId xmlns:a16="http://schemas.microsoft.com/office/drawing/2014/main" id="{5CE16BFB-3BB2-4021-818A-92F8A0CF9C43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2794" y="2215020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501D4C8-0E38-4E9D-86FC-3CFF388F8723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97" y="2253156"/>
            <a:ext cx="961570" cy="493113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43B436A-7301-4589-9CB7-3FBFE7E2852F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531" y="1927827"/>
            <a:ext cx="1080653" cy="72345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09A8E1B5-0711-4516-AA8A-0A0C4CBB46A2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24" y="2073466"/>
            <a:ext cx="679444" cy="53463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2A6021C-F383-4556-B903-94D45D5D8D6A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08" y="2253157"/>
            <a:ext cx="788760" cy="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6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88DCA5-F5D3-48A9-BFE2-480C2B13D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Lineare nominelle Strecke mit Windstörung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28D4D1-15BF-404A-BDC7-2FF67535A6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1520" y="1273324"/>
            <a:ext cx="8785149" cy="38866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Linearisierung und Arbeitspunkt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Ausgang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60571621-213B-41D1-8C6F-006BB23D12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3573" y="1686742"/>
            <a:ext cx="5907203" cy="3446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Grafik 4" descr="\documentclass{article}&#10;\usepackage{amsmath}&#10;\pagestyle{empty}&#10;\begin{document}&#10;&#10;Stellgrößenbeschränkung&#10;&#10;&#10;\end{document}" title="IguanaTex Bitmap Display">
            <a:extLst>
              <a:ext uri="{FF2B5EF4-FFF2-40B4-BE49-F238E27FC236}">
                <a16:creationId xmlns:a16="http://schemas.microsoft.com/office/drawing/2014/main" id="{9D00226A-1A0E-4EA9-AFBD-6898AF0E4B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987" y="3047558"/>
            <a:ext cx="976365" cy="82899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C04C7D96-7263-4615-83A8-225169E2E3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26" y="3000473"/>
            <a:ext cx="516755" cy="123216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06EDD290-70AE-41E1-81FD-202917DD9F7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884673"/>
            <a:ext cx="1164472" cy="140204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\Tilde{u}}$&#10;&#10;&#10;&#10;\end{document}" title="IguanaTex Bitmap Display">
            <a:extLst>
              <a:ext uri="{FF2B5EF4-FFF2-40B4-BE49-F238E27FC236}">
                <a16:creationId xmlns:a16="http://schemas.microsoft.com/office/drawing/2014/main" id="{B9101A53-77DE-4188-9199-8E75A8C4C01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019" y="3140094"/>
            <a:ext cx="141834" cy="204276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267EBC9-4FD6-4FBB-BEB4-53F21B7BDDE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2" y="3222809"/>
            <a:ext cx="142114" cy="148709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x}_\mathrm{f_1}$&#10;&#10;&#10;&#10;\end{document}" title="IguanaTex Bitmap Display">
            <a:extLst>
              <a:ext uri="{FF2B5EF4-FFF2-40B4-BE49-F238E27FC236}">
                <a16:creationId xmlns:a16="http://schemas.microsoft.com/office/drawing/2014/main" id="{E6A58F64-D9CF-4571-B4E4-4187A0ACDA5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556" y="2299516"/>
            <a:ext cx="271714" cy="19529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x}_\mathrm{f_2}$&#10;&#10;&#10;&#10;\end{document}" title="IguanaTex Bitmap Display">
            <a:extLst>
              <a:ext uri="{FF2B5EF4-FFF2-40B4-BE49-F238E27FC236}">
                <a16:creationId xmlns:a16="http://schemas.microsoft.com/office/drawing/2014/main" id="{955D6F3F-7724-4211-9406-4843BD67FB8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98" y="4476986"/>
            <a:ext cx="276184" cy="19529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Tilde{u}}_\mathrm{f_1}$&#10;&#10;&#10;&#10;\end{document}" title="IguanaTex Bitmap Display">
            <a:extLst>
              <a:ext uri="{FF2B5EF4-FFF2-40B4-BE49-F238E27FC236}">
                <a16:creationId xmlns:a16="http://schemas.microsoft.com/office/drawing/2014/main" id="{F633072F-7D52-47FF-A4A2-90C59EDF8BD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15" y="2888365"/>
            <a:ext cx="271714" cy="25172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Tilde{u}}_\mathrm{f_2}$&#10;&#10;&#10;&#10;\end{document}" title="IguanaTex Bitmap Display">
            <a:extLst>
              <a:ext uri="{FF2B5EF4-FFF2-40B4-BE49-F238E27FC236}">
                <a16:creationId xmlns:a16="http://schemas.microsoft.com/office/drawing/2014/main" id="{59C00F8A-7B0F-4F56-A113-B4AF5F33B02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280" y="3643758"/>
            <a:ext cx="276184" cy="25173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x}$&#10;&#10;&#10;&#10;\end{document}" title="IguanaTex Bitmap Display">
            <a:extLst>
              <a:ext uri="{FF2B5EF4-FFF2-40B4-BE49-F238E27FC236}">
                <a16:creationId xmlns:a16="http://schemas.microsoft.com/office/drawing/2014/main" id="{E79D38FB-11C5-4776-9501-EBAAD221016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92" y="3222808"/>
            <a:ext cx="142114" cy="148709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y}$&#10;&#10;&#10;&#10;\end{document}" title="IguanaTex Bitmap Display">
            <a:extLst>
              <a:ext uri="{FF2B5EF4-FFF2-40B4-BE49-F238E27FC236}">
                <a16:creationId xmlns:a16="http://schemas.microsoft.com/office/drawing/2014/main" id="{86014A63-B679-4385-B714-66B3A2CF33D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88" y="3194187"/>
            <a:ext cx="130493" cy="197082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690032A9-367B-4763-913E-F5C21704A174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984467"/>
            <a:ext cx="1061650" cy="119399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D199D515-65CA-4EC6-895D-F6D6A687F91B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178" y="3805149"/>
            <a:ext cx="1061650" cy="119399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&#10;$\textbf{C}$&#10;&#10;&#10;\end{document}" title="IguanaTex Bitmap Display">
            <a:extLst>
              <a:ext uri="{FF2B5EF4-FFF2-40B4-BE49-F238E27FC236}">
                <a16:creationId xmlns:a16="http://schemas.microsoft.com/office/drawing/2014/main" id="{6190E9E1-CD92-415D-88E8-0183FC4F0EBD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864" y="3384357"/>
            <a:ext cx="90038" cy="90461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[\underline{v}_\mathrm{w_2},\underline{\omega}_\mathrm{w_2}]$&#10;&#10;&#10;\end{document}" title="IguanaTex Bitmap Display">
            <a:extLst>
              <a:ext uri="{FF2B5EF4-FFF2-40B4-BE49-F238E27FC236}">
                <a16:creationId xmlns:a16="http://schemas.microsoft.com/office/drawing/2014/main" id="{F53FE770-F0E5-41B3-AF8D-60E4E5AB47B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95" y="4731446"/>
            <a:ext cx="981246" cy="273037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&#10;$[\underline{v}_\mathrm{w_1},\underline{\omega}_\mathrm{w_1}]$&#10;&#10;&#10;\end{document}" title="IguanaTex Bitmap Display">
            <a:extLst>
              <a:ext uri="{FF2B5EF4-FFF2-40B4-BE49-F238E27FC236}">
                <a16:creationId xmlns:a16="http://schemas.microsoft.com/office/drawing/2014/main" id="{EE423ADC-06B3-4F9B-887E-19BB6E011CF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11" y="1837170"/>
            <a:ext cx="982145" cy="274118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\textbf{A} = \begin{bmatrix} &#10;\textbf{A}_\mathrm{f_1}&amp; \textbf{0}\\&#10;\textbf{0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5ECE9131-754D-4CC5-849C-9B34AA5BBF56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2936352"/>
            <a:ext cx="1083899" cy="367620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textbf{B} = \begin{bmatrix} &#10;\textbf{B}_\mathrm{f_1}&amp; \textbf{0}\\&#10;\textbf{0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D1A18A85-32EE-405B-AA61-5858A7CEE1A9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634" y="2979383"/>
            <a:ext cx="1053314" cy="364987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$\underline{y} = \begin{bmatrix} \underline{y}_\mathrm{1}\\\underline{y}_\mathrm{2}  \end{bmatrix}  = \textbf{C}\underline{x},$&#10;&#10;&#10;\end{document}" title="IguanaTex Bitmap Display">
            <a:extLst>
              <a:ext uri="{FF2B5EF4-FFF2-40B4-BE49-F238E27FC236}">
                <a16:creationId xmlns:a16="http://schemas.microsoft.com/office/drawing/2014/main" id="{CBB5B61C-7E8F-44A6-B4F2-5E58BF8F071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2" y="4654548"/>
            <a:ext cx="1224736" cy="447009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underline{y}_\mathrm{1} = \begin{bmatrix} v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FA4049F2-B1BA-495B-AE62-6BBD8EC0391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0" y="3734478"/>
            <a:ext cx="748505" cy="78845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DAECB878-44FF-4C96-8EB6-29E860EC9686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10" y="3759677"/>
            <a:ext cx="1070050" cy="73014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CB23987F-CA60-4435-84FE-A00BE9C17A39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0" y="2096563"/>
            <a:ext cx="1604516" cy="456193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2C2A6A1B-132F-4467-8389-BAABDA66308B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12" y="2058964"/>
            <a:ext cx="1414161" cy="403762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4FE94C72-135B-41E9-A864-CD7B2E094632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1686742"/>
            <a:ext cx="1034016" cy="213409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B25B9863-1AE9-40B5-BB06-1264ADB191FE}"/>
              </a:ext>
            </a:extLst>
          </p:cNvPr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14" y="1685802"/>
            <a:ext cx="1237989" cy="1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16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A690E-50ED-4592-A781-00F0388C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Störung und Parameterschwankung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B4909-9B54-4065-96E2-D1B0DB46C1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des Windes mithilfe der MATLAB/Simulink </a:t>
            </a:r>
            <a:r>
              <a:rPr lang="de-DE" i="1" dirty="0"/>
              <a:t>Aerospace Toolbox </a:t>
            </a: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Massenaustausch sorgt für eine Parameterschwankung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Tilde{v}}^\mathcal{F} = \underline{v}^\mathcal{F} +\underline{v}_\mathrm{w}^\mathcal{F}$&#10;&#10;&#10;&#10;\end{document}" title="IguanaTex Bitmap Display">
            <a:extLst>
              <a:ext uri="{FF2B5EF4-FFF2-40B4-BE49-F238E27FC236}">
                <a16:creationId xmlns:a16="http://schemas.microsoft.com/office/drawing/2014/main" id="{72C7447B-1D8A-4869-B81E-C20DBCB79A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5" y="1777380"/>
            <a:ext cx="1167459" cy="220550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\Tilde{\omega}}^\mathcal{F} = \underline{\omega}^\mathcal{F} + \underline{\omega}_\mathrm{w}^\mathcal{F}$&#10;&#10;&#10;\end{document}" title="IguanaTex Bitmap Display">
            <a:extLst>
              <a:ext uri="{FF2B5EF4-FFF2-40B4-BE49-F238E27FC236}">
                <a16:creationId xmlns:a16="http://schemas.microsoft.com/office/drawing/2014/main" id="{745EB37B-7215-4F80-B4C8-5102C9A4C5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77380"/>
            <a:ext cx="1245692" cy="22055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FB44896-5A7E-4C13-9A15-631CF525D0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16" y="2857500"/>
            <a:ext cx="2878075" cy="21272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5EB2FCBC-02FA-4DDF-864B-04CFCEEF289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37" y="3597162"/>
            <a:ext cx="1181073" cy="14220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4DF5E44E-55B4-44C0-857C-9E9970B7F76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37" y="4085088"/>
            <a:ext cx="482282" cy="11499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m+m_\mathrm{ks}$&#10;&#10;&#10;&#10;\end{document}" title="IguanaTex Bitmap Display">
            <a:extLst>
              <a:ext uri="{FF2B5EF4-FFF2-40B4-BE49-F238E27FC236}">
                <a16:creationId xmlns:a16="http://schemas.microsoft.com/office/drawing/2014/main" id="{2C6AE1DB-D3AD-42FB-BBE3-12ED9811ED0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46" y="3539868"/>
            <a:ext cx="636311" cy="128395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m$&#10;&#10;&#10;&#10;\end{document}" title="IguanaTex Bitmap Display">
            <a:extLst>
              <a:ext uri="{FF2B5EF4-FFF2-40B4-BE49-F238E27FC236}">
                <a16:creationId xmlns:a16="http://schemas.microsoft.com/office/drawing/2014/main" id="{4650D00A-612B-4A0C-ADE3-E44413BB1D6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64" y="4102368"/>
            <a:ext cx="133893" cy="73729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Masse [Kg]&#10;&#10;&#10;&#10;\end{document}" title="IguanaTex Bitmap Display">
            <a:extLst>
              <a:ext uri="{FF2B5EF4-FFF2-40B4-BE49-F238E27FC236}">
                <a16:creationId xmlns:a16="http://schemas.microsoft.com/office/drawing/2014/main" id="{7C630ABE-4E9A-4DC7-A77E-D292EBB8BBE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88" y="2671411"/>
            <a:ext cx="844709" cy="182038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t_0$&#10;&#10;&#10;&#10;\end{document}" title="IguanaTex Bitmap Display">
            <a:extLst>
              <a:ext uri="{FF2B5EF4-FFF2-40B4-BE49-F238E27FC236}">
                <a16:creationId xmlns:a16="http://schemas.microsoft.com/office/drawing/2014/main" id="{3C3CBC11-BBDF-4F26-BA23-16BB49AB3D5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898" y="4922963"/>
            <a:ext cx="110008" cy="123617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t_0+ t_\mathrm{tank}$&#10;&#10;&#10;\end{document}" title="IguanaTex Bitmap Display">
            <a:extLst>
              <a:ext uri="{FF2B5EF4-FFF2-40B4-BE49-F238E27FC236}">
                <a16:creationId xmlns:a16="http://schemas.microsoft.com/office/drawing/2014/main" id="{E7E43DA2-2A0D-4A7A-982B-70185C3D18A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962" y="4920828"/>
            <a:ext cx="592069" cy="11896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Zeit [min]&#10;&#10;&#10;\end{document}" title="IguanaTex Bitmap Display">
            <a:extLst>
              <a:ext uri="{FF2B5EF4-FFF2-40B4-BE49-F238E27FC236}">
                <a16:creationId xmlns:a16="http://schemas.microsoft.com/office/drawing/2014/main" id="{007BEB0F-E74B-4238-B30A-125AE573DC3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91" y="4954707"/>
            <a:ext cx="751511" cy="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56B09-40AA-4A28-B989-644EBD1B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Polbereichsplatzierung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0C4A1F5-EBF6-400D-86CB-915C30F652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2" y="1889287"/>
            <a:ext cx="5067394" cy="2588245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E72CFC6-3B39-4BCE-AFAC-217D68C4F8B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889287"/>
            <a:ext cx="2684901" cy="2588245"/>
          </a:xfrm>
        </p:spPr>
      </p:pic>
    </p:spTree>
    <p:extLst>
      <p:ext uri="{BB962C8B-B14F-4D97-AF65-F5344CB8AC3E}">
        <p14:creationId xmlns:p14="http://schemas.microsoft.com/office/powerpoint/2010/main" val="3130527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9B8B07A-EC3A-4C36-8895-5C66093A6D90}"/>
              </a:ext>
            </a:extLst>
          </p:cNvPr>
          <p:cNvSpPr/>
          <p:nvPr/>
        </p:nvSpPr>
        <p:spPr>
          <a:xfrm>
            <a:off x="5868144" y="2110893"/>
            <a:ext cx="2160240" cy="611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4761A3-720C-46D5-AC1F-4AD76E602C8A}"/>
              </a:ext>
            </a:extLst>
          </p:cNvPr>
          <p:cNvSpPr/>
          <p:nvPr/>
        </p:nvSpPr>
        <p:spPr>
          <a:xfrm>
            <a:off x="314001" y="1777264"/>
            <a:ext cx="4306141" cy="1314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95AAC9-8E6C-40F2-AD5F-96640718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Verkopplungsregelung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DAA616-902A-4D50-8F26-B16F535CA9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8142" y="3204662"/>
            <a:ext cx="8340322" cy="18850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Verkopplungsentwurf mittels invarianten Unterräumen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Ergebnis: Strukturbeschränkungen für Regler und Vorfilter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Restlichen Freiheitsgrade nutzbar für Polbereichsplatzierung</a:t>
            </a:r>
          </a:p>
        </p:txBody>
      </p:sp>
      <p:pic>
        <p:nvPicPr>
          <p:cNvPr id="8" name="Grafik 7" descr="\documentclass{article}&#10;\usepackage{amsmath}&#10;\pagestyle{empty}&#10;\begin{document}&#10;&#10;&#10;\begin{align*}&#10; \underline{\dot{x}}_{\rho}  &amp;= \textbf{A}_\rho \underline{x}_{\rho} + \textbf{B}_\rho \underline{u}_{\rho}, \qquad \underline{x}_{\rho}(0) = \underline{x}_{0\rho} \\&#10; \underline{y}_{\rho} &amp;= \textbf{C}_\rho\underline{x}_{\rho} = \begin{bmatrix}\textbf{C}_{1\rho} \\ \textbf{C}_{2\rho} \end{bmatrix} \underline{x}_{\rho}&#10;\end{align*}&#10;&#10;&#10;\end{document}" title="IguanaTex Bitmap Display">
            <a:extLst>
              <a:ext uri="{FF2B5EF4-FFF2-40B4-BE49-F238E27FC236}">
                <a16:creationId xmlns:a16="http://schemas.microsoft.com/office/drawing/2014/main" id="{2B15033A-92A4-4E89-8928-3713C52CF2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2" y="1936845"/>
            <a:ext cx="3983238" cy="995048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&#10;\underline{y}_{2\rho} = \textbf{C}_{2\rho} \underline{x}_{\rho} \stackrel{!}{=} \textbf{0}&#10;$&#10;&#10;&#10;\end{document}" title="IguanaTex Bitmap Display">
            <a:extLst>
              <a:ext uri="{FF2B5EF4-FFF2-40B4-BE49-F238E27FC236}">
                <a16:creationId xmlns:a16="http://schemas.microsoft.com/office/drawing/2014/main" id="{06227B5E-C2AB-4037-B371-9A79603766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185" y="2224082"/>
            <a:ext cx="1851428" cy="4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5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E7948-385A-4321-A139-4C4DAFF9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171BE0-C739-4935-8EC5-78EB7E126E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 descr="\documentclass{article}&#10;\usepackage{amsmath}&#10;\pagestyle{empty}&#10;\begin{document}&#10;&#10;$&#10;\texttt{tf\_structure} = \begin{bmatrix}&#10; \texttt{NaN} &amp; 0 &amp; 0 &amp; 0 &amp; \texttt{NaN} &amp; \texttt{NaN} &amp; \texttt{NaN} &amp; \texttt{NaN} \\&#10; 0 &amp; \texttt{NaN} &amp; 0 &amp; 0 &amp; \texttt{NaN} &amp; \texttt{NaN} &amp; \texttt{NaN} &amp; \texttt{NaN} \\&#10; 0 &amp; 0 &amp; \texttt{NaN} &amp; \texttt{NaN} &amp; \texttt{NaN} &amp; \texttt{NaN} &amp; \texttt{NaN} &amp; \texttt{NaN} \\&#10; 0 &amp; 0 &amp; \texttt{NaN} &amp; \texttt{NaN} &amp; \texttt{NaN} &amp; \texttt{NaN} &amp; \texttt{NaN} &amp; \texttt{NaN} \\&#10; \hline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&#10; \end{bmatrix}&#10;$&#10;&#10;&#10;\end{document}" title="IguanaTex Bitmap Display">
            <a:extLst>
              <a:ext uri="{FF2B5EF4-FFF2-40B4-BE49-F238E27FC236}">
                <a16:creationId xmlns:a16="http://schemas.microsoft.com/office/drawing/2014/main" id="{82B29176-91D0-4A72-A4B8-8A94B4EF1F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93404"/>
            <a:ext cx="6296084" cy="21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49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167F9-ED59-4DF1-BB05-187792CC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99C1528-E633-4B9E-B8C7-FFA197595A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Polgebiet aus Kreis mit                   und Hyperbel </a:t>
            </a:r>
          </a:p>
        </p:txBody>
      </p:sp>
      <p:pic>
        <p:nvPicPr>
          <p:cNvPr id="16" name="Grafik 15" descr="\documentclass{article}&#10;\usepackage{amsmath}&#10;\pagestyle{empty}&#10;\begin{document}&#10;&#10;&#10;$R=100$&#10;&#10;\end{document}" title="IguanaTex Bitmap Display">
            <a:extLst>
              <a:ext uri="{FF2B5EF4-FFF2-40B4-BE49-F238E27FC236}">
                <a16:creationId xmlns:a16="http://schemas.microsoft.com/office/drawing/2014/main" id="{FB1C4F52-38E8-4E46-A4EB-D20FA259F6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453026"/>
            <a:ext cx="804307" cy="16058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a = 0.3, b=0.2$&#10;&#10;&#10;\end{document}" title="IguanaTex Bitmap Display">
            <a:extLst>
              <a:ext uri="{FF2B5EF4-FFF2-40B4-BE49-F238E27FC236}">
                <a16:creationId xmlns:a16="http://schemas.microsoft.com/office/drawing/2014/main" id="{8E8DA04F-73EB-427B-8C47-F888040E27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582" y="1424463"/>
            <a:ext cx="1660753" cy="22479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F85D94C-01A4-4A11-9765-32D2BDBA0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544" y="1870857"/>
            <a:ext cx="3761409" cy="307037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CD3C37A-429C-4AE2-AC44-7BBF7810F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4008" y="1858335"/>
            <a:ext cx="3830350" cy="317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9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14DE11-BB41-4057-9482-BA69A446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 Führungsgrößen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7CD35095-1F84-4693-94CF-096720CB9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Führungsgrößen Flugzeug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Gewünschte Struktur der 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Übertragungsmatrix erreicht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667406D-75A1-471F-80A6-5212E90F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3928" y="1255238"/>
            <a:ext cx="4921917" cy="40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06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379B2-90B8-4B94-972D-462F0C1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 Verkoppelte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B6BF2-6410-4B41-BED3-EE3AB01E6C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Verkoppelte Ausgänge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Verkopplung der Flugzeuge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erreicht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07EC02-5784-426F-BA84-328CA4032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298" y="1246670"/>
            <a:ext cx="4859317" cy="40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2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300EC-801E-454B-A8A4-AAAB88F0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D59C16-4F9E-4BE3-88D8-E43804A94B8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Stand der Technik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Modellierung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Regelungstechnische Ansätze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Ergebnisse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Fazit</a:t>
            </a:r>
            <a:br>
              <a:rPr lang="de-DE" dirty="0"/>
            </a:br>
            <a:endParaRPr lang="de-DE" dirty="0"/>
          </a:p>
          <a:p>
            <a:pPr marL="144186" lvl="1" indent="0">
              <a:buNone/>
            </a:pPr>
            <a:endParaRPr lang="de-DE" dirty="0"/>
          </a:p>
          <a:p>
            <a:pPr marL="487086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7325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B5FCD-27DA-4CB5-B0BC-244C3B26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6B41B1-F564-4A0A-A241-C5394A5910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Sprünge auf       führen zu sehr 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hohen Stellgrößen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C58419-8F91-45E5-8CD6-40CFF9DCB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2030" y="1237891"/>
            <a:ext cx="4958725" cy="403421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\Theta_1$&#10;&#10;&#10;\end{document}" title="IguanaTex Bitmap Display">
            <a:extLst>
              <a:ext uri="{FF2B5EF4-FFF2-40B4-BE49-F238E27FC236}">
                <a16:creationId xmlns:a16="http://schemas.microsoft.com/office/drawing/2014/main" id="{6BFC510C-9711-4B10-B29F-948B06C0CE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34" y="1993404"/>
            <a:ext cx="200000" cy="1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4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513F3-B16D-496B-93F6-2B1FC573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Flugzeugpositionen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CEE87EF-E202-47E2-A2FA-22B152F18A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Differenz der Flugzeugpositionen bezüglich der Erdoberfläche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Nichtlineares System unter Berücksichtigung der Stellgrößenbeschränkungen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 Verkopplung der Flugzeugpositionen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CC1DD84-0664-402D-942B-A965086D3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095" y="2209428"/>
            <a:ext cx="7543810" cy="238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3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A48B9-8957-434E-8F49-108E636D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Parameterschwankungen in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176E51-D0F7-4ACF-91B1-ACC6CEBBDF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3:  </a:t>
            </a:r>
          </a:p>
        </p:txBody>
      </p:sp>
      <p:pic>
        <p:nvPicPr>
          <p:cNvPr id="10" name="Grafik 9" descr="\documentclass{article}&#10;\usepackage{amsmath}&#10;\pagestyle{empty}&#10;\begin{document}&#10;&#10;$m_1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5D4E0834-AEE6-4E19-A0E8-984578363C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63119"/>
            <a:ext cx="1989080" cy="218136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C3BCD920-B557-4284-A180-E5D628689A7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5" y="1724069"/>
            <a:ext cx="912581" cy="157186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58E80180-78CD-41B2-B978-E03C45625B7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4" y="1452593"/>
            <a:ext cx="912581" cy="157186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0329AB5E-A6C5-4993-95A7-49CFAEE8B2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9" y="1452593"/>
            <a:ext cx="912993" cy="158243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8A34CF70-08F0-4689-8479-D6815D765B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02" y="1985999"/>
            <a:ext cx="912993" cy="1582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m_2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E8FAB075-27C6-4DF2-840F-D817EDDC8CD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5" y="1924586"/>
            <a:ext cx="1989882" cy="2202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D48314F-7C47-4669-A2E4-AFB8C3CB9B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9669" y="2248985"/>
            <a:ext cx="3661032" cy="3013607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C44EEEC5-035D-4C31-A30E-8FA022A04AA0}"/>
              </a:ext>
            </a:extLst>
          </p:cNvPr>
          <p:cNvSpPr txBox="1"/>
          <p:nvPr/>
        </p:nvSpPr>
        <p:spPr>
          <a:xfrm>
            <a:off x="4375403" y="2785317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Polgebiet entspricht linker Halbebene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Eigenwerte aller Modelle liegen übereinander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Eigenwerte werden in der rechten Halbebene platziert</a:t>
            </a:r>
          </a:p>
          <a:p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Keine stabile </a:t>
            </a:r>
            <a:r>
              <a:rPr lang="de-DE" sz="1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Reglerauslegung</a:t>
            </a: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möglich</a:t>
            </a:r>
          </a:p>
        </p:txBody>
      </p:sp>
    </p:spTree>
    <p:extLst>
      <p:ext uri="{BB962C8B-B14F-4D97-AF65-F5344CB8AC3E}">
        <p14:creationId xmlns:p14="http://schemas.microsoft.com/office/powerpoint/2010/main" val="834310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79CD1-D7C8-4C08-9DC7-1BC4DB2C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Lösbarkeit je nach Änderung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E4C41F-70A6-47E4-A4DD-8D414873C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Lösbarkeit des Gleichungssystems bei der Optimierung nur für Modell 2 in Abhängigkeit der Treibstoffmasse</a:t>
            </a:r>
          </a:p>
        </p:txBody>
      </p:sp>
      <p:pic>
        <p:nvPicPr>
          <p:cNvPr id="9" name="Grafik 8" descr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 title="IguanaTex Bitmap Display">
            <a:extLst>
              <a:ext uri="{FF2B5EF4-FFF2-40B4-BE49-F238E27FC236}">
                <a16:creationId xmlns:a16="http://schemas.microsoft.com/office/drawing/2014/main" id="{ECE657D3-1DD8-48C0-BC99-A38A9C1FDA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2221876"/>
            <a:ext cx="2952328" cy="25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2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D6B78-49D7-4923-ABC2-17158A73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A874B8-73C8-4504-A61A-3418140C7A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Erweiterung der Regelung um I-Anteil in den Führungsübertragungspfaden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von Windböen als sprungförmige Störungen</a:t>
            </a:r>
          </a:p>
        </p:txBody>
      </p:sp>
      <p:pic>
        <p:nvPicPr>
          <p:cNvPr id="7" name="Grafik 6" descr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DT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 title="IguanaTex Bitmap Display">
            <a:extLst>
              <a:ext uri="{FF2B5EF4-FFF2-40B4-BE49-F238E27FC236}">
                <a16:creationId xmlns:a16="http://schemas.microsoft.com/office/drawing/2014/main" id="{DB93D522-9C1E-46DA-90C6-5023DBF0C1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8" y="1921396"/>
            <a:ext cx="6183024" cy="172235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&#10;\begin{align*}&#10;\underline{\dot{x}} = \textbf{A}\underline{x} + \textbf{B}\underline{u} + \textbf{S}\underline{d}&#10;\end{align*}&#10;&#10;\end{document}" title="IguanaTex Bitmap Display">
            <a:extLst>
              <a:ext uri="{FF2B5EF4-FFF2-40B4-BE49-F238E27FC236}">
                <a16:creationId xmlns:a16="http://schemas.microsoft.com/office/drawing/2014/main" id="{516688F2-C7AB-47BF-AC67-4D5FCF9CDE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663008"/>
            <a:ext cx="1911445" cy="19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99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C39ED-E906-4819-9A84-D7E1AEB2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13B134-2682-4877-9F88-EE786550BB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r>
              <a:rPr lang="de-DE" dirty="0"/>
              <a:t>            Führungsgrößen Flugzeug 1 			Verkoppelte Größen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AE8419-1982-4A49-A9EB-29A24EC14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492" y="1993403"/>
            <a:ext cx="4091574" cy="31665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9AC48B-A6F6-46E4-8D82-9D2D95F7F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3444" y="1993405"/>
            <a:ext cx="3976847" cy="316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72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EF5D2-71AA-4DBE-8755-7BB86EDB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EA703-0F6B-44AC-A41E-719CAE4B91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Flugzeugpositionen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Flugzeuge entfernen sich von einander, da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die Positionen nicht explizit geregelt sind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AED7F3-1B73-4655-AC5B-C7696DD5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1696" y="1355720"/>
            <a:ext cx="305583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1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D80CC-A414-477F-AF95-20233FDB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E79553-704F-42AC-A8B6-F8536413ED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Detailreiches Modell implementiert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Verkopplung an nominellen System erfolgreich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Keine robuste Verkopplung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0209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20AD6-8716-48D3-B9DF-F54F1724A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CC5D7-C7CE-4B7B-9114-49B952353B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Beheben der aufgetretenen Probleme</a:t>
            </a:r>
          </a:p>
          <a:p>
            <a:pPr marL="429936" lvl="1" indent="-285750">
              <a:buFont typeface="Arial" panose="020B0604020202020204" pitchFamily="34" charset="0"/>
              <a:buChar char="•"/>
            </a:pPr>
            <a:r>
              <a:rPr lang="de-DE" dirty="0"/>
              <a:t>Erweiterung um relative Position</a:t>
            </a:r>
          </a:p>
          <a:p>
            <a:pPr marL="429936" lvl="1" indent="-285750">
              <a:buFont typeface="Arial" panose="020B0604020202020204" pitchFamily="34" charset="0"/>
              <a:buChar char="•"/>
            </a:pPr>
            <a:r>
              <a:rPr lang="de-DE" dirty="0"/>
              <a:t>Masse als Zustand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Simulation von Sensorik und Aktorik</a:t>
            </a:r>
          </a:p>
          <a:p>
            <a:pPr marL="429936" lvl="1" indent="-285750">
              <a:buFont typeface="Arial" panose="020B0604020202020204" pitchFamily="34" charset="0"/>
              <a:buChar char="•"/>
            </a:pPr>
            <a:r>
              <a:rPr lang="de-DE" dirty="0"/>
              <a:t>Dynamik und Rauschverhalten</a:t>
            </a:r>
          </a:p>
          <a:p>
            <a:pPr marL="429936" lvl="1" indent="-285750">
              <a:buFont typeface="Arial" panose="020B0604020202020204" pitchFamily="34" charset="0"/>
              <a:buChar char="•"/>
            </a:pPr>
            <a:r>
              <a:rPr lang="de-DE" dirty="0"/>
              <a:t>Evtl. Beobachterentwurf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Expliziter Entwurf des Tankflugzeug</a:t>
            </a:r>
          </a:p>
        </p:txBody>
      </p:sp>
    </p:spTree>
    <p:extLst>
      <p:ext uri="{BB962C8B-B14F-4D97-AF65-F5344CB8AC3E}">
        <p14:creationId xmlns:p14="http://schemas.microsoft.com/office/powerpoint/2010/main" val="509739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7154A-3DE3-4453-81EE-5173F0E1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1F900-1EB4-49DF-A7A7-38B04A22D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https://www.hu-berlin.de/de/ueberblick/campus/adlershof/ueberblick/denkmale/ausstellungstafeln-gbsl-2017.pdf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https://www.eskp.de/grundlagen/schadstoffe/atmosphaere-der-erde-935158/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https://www.klimaschutz-portal.aero/faq/fliegen/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https://de.wikipedia.org/wiki/Luftbetankung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u="sng" dirty="0">
                <a:solidFill>
                  <a:schemeClr val="accent1">
                    <a:lumMod val="75000"/>
                  </a:schemeClr>
                </a:solidFill>
              </a:rPr>
              <a:t>https://www.welt.de/wissenschaft/article138935788/Dieses-Projekt-koennte-den-Luftverkehr-revolutionieren.html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0" dirty="0">
                <a:solidFill>
                  <a:schemeClr val="accent1">
                    <a:lumMod val="75000"/>
                  </a:schemeClr>
                </a:solidFill>
                <a:effectLst/>
                <a:latin typeface="Tahoma" panose="020B0604030504040204" pitchFamily="34" charset="0"/>
              </a:rPr>
              <a:t>LENZ, D. E.: Robuste Regelung. Fachgebiet Regelungstechnik und Mechatronik - TU Darmstadt.</a:t>
            </a:r>
            <a:br>
              <a:rPr lang="de-DE" sz="11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DE" sz="1100" i="0" dirty="0">
                <a:solidFill>
                  <a:schemeClr val="accent1">
                    <a:lumMod val="75000"/>
                  </a:schemeClr>
                </a:solidFill>
                <a:effectLst/>
                <a:latin typeface="Tahoma" panose="020B0604030504040204" pitchFamily="34" charset="0"/>
              </a:rPr>
              <a:t>2018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030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r>
              <a:rPr lang="en-US" altLang="de-DE" b="0" dirty="0"/>
              <a:t>1. Die Technologie ist im </a:t>
            </a:r>
            <a:r>
              <a:rPr lang="de-DE" altLang="en-US" b="0" dirty="0"/>
              <a:t>Militär sehr ausgereift.</a:t>
            </a:r>
          </a:p>
          <a:p>
            <a:pPr marL="0" indent="0"/>
            <a:endParaRPr lang="de-DE" altLang="en-US" b="0" dirty="0"/>
          </a:p>
          <a:p>
            <a:r>
              <a:rPr lang="de-DE" altLang="en-US" b="0" dirty="0"/>
              <a:t>2. Die Technologie hat gerade im zivilen Einsatz begonnen.</a:t>
            </a:r>
          </a:p>
          <a:p>
            <a:endParaRPr lang="de-DE" altLang="en-US" b="0" dirty="0"/>
          </a:p>
          <a:p>
            <a:r>
              <a:rPr lang="en-US" altLang="en-US" b="0" dirty="0"/>
              <a:t>• Das zivile Szenario erfordert eine geringere </a:t>
            </a:r>
            <a:r>
              <a:rPr lang="en-US" altLang="en-US" b="0" dirty="0" err="1"/>
              <a:t>Betriebsreichweite</a:t>
            </a:r>
            <a:r>
              <a:rPr lang="en-US" altLang="en-US" b="0" dirty="0"/>
              <a:t>.</a:t>
            </a:r>
          </a:p>
          <a:p>
            <a:endParaRPr lang="en-US" altLang="en-US" b="0" dirty="0"/>
          </a:p>
          <a:p>
            <a:r>
              <a:rPr lang="en-US" altLang="en-US" b="0" dirty="0"/>
              <a:t>• Die Luftbetankung für ein Passagierflugzeug findet höher (ab 5 km) </a:t>
            </a:r>
            <a:r>
              <a:rPr lang="en-US" altLang="en-US" b="0" dirty="0" err="1"/>
              <a:t>statt</a:t>
            </a:r>
            <a:r>
              <a:rPr lang="en-US" altLang="en-US" b="0" dirty="0"/>
              <a:t>.</a:t>
            </a:r>
          </a:p>
          <a:p>
            <a:endParaRPr lang="en-US" altLang="en-US" b="0" dirty="0"/>
          </a:p>
          <a:p>
            <a:r>
              <a:rPr lang="en-US" altLang="en-US" b="0" dirty="0"/>
              <a:t>• Der zivile Tanker muss in der Lage sein, mehr als 4 Betankungsmissionen durchzuführen, ohne</a:t>
            </a:r>
            <a:r>
              <a:rPr lang="de-DE" altLang="en-US" b="0" dirty="0">
                <a:latin typeface="Calibri" panose="020F0502020204030204" charset="0"/>
              </a:rPr>
              <a:t> </a:t>
            </a:r>
            <a:r>
              <a:rPr lang="en-US" altLang="en-US" b="0" dirty="0"/>
              <a:t>landen zu müssen, um den Vorgang wirtschaftlich gerechtfertigen zu können.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71D322-CB4A-4682-AA65-09FE985F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8AAAE-155F-4ED9-9787-1FF9A63292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endParaRPr lang="de-DE" sz="2400" dirty="0"/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Vielen Dank für Ihre Aufmerksamkeit!</a:t>
            </a:r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Gibt es noch Fragen?</a:t>
            </a:r>
          </a:p>
        </p:txBody>
      </p:sp>
    </p:spTree>
    <p:extLst>
      <p:ext uri="{BB962C8B-B14F-4D97-AF65-F5344CB8AC3E}">
        <p14:creationId xmlns:p14="http://schemas.microsoft.com/office/powerpoint/2010/main" val="2643876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DB3DC-6932-4E06-80DB-FD226B9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7BEFB-BF3F-49E9-AB42-6652966EDF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</a:t>
            </a:r>
          </a:p>
        </p:txBody>
      </p:sp>
      <p:pic>
        <p:nvPicPr>
          <p:cNvPr id="5" name="Grafik 4" descr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 title="IguanaTex Bitmap Display">
            <a:extLst>
              <a:ext uri="{FF2B5EF4-FFF2-40B4-BE49-F238E27FC236}">
                <a16:creationId xmlns:a16="http://schemas.microsoft.com/office/drawing/2014/main" id="{7D2B8327-3352-4CF0-96FC-2A65D8C066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78986"/>
            <a:ext cx="2557714" cy="978514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 title="IguanaTex Bitmap Display">
            <a:extLst>
              <a:ext uri="{FF2B5EF4-FFF2-40B4-BE49-F238E27FC236}">
                <a16:creationId xmlns:a16="http://schemas.microsoft.com/office/drawing/2014/main" id="{0B671F35-826F-49AF-88D9-1EF4DC050A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01543"/>
            <a:ext cx="3612476" cy="88807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 title="IguanaTex Bitmap Display">
            <a:extLst>
              <a:ext uri="{FF2B5EF4-FFF2-40B4-BE49-F238E27FC236}">
                <a16:creationId xmlns:a16="http://schemas.microsoft.com/office/drawing/2014/main" id="{EA9626AF-880C-4D03-8448-9616150BA5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33662"/>
            <a:ext cx="3533665" cy="9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C9CFD-E0B2-4D5F-B9A4-121E023C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5754BE-4755-4A4A-8A1B-F77BED6F2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 title="IguanaTex Bitmap Display">
            <a:extLst>
              <a:ext uri="{FF2B5EF4-FFF2-40B4-BE49-F238E27FC236}">
                <a16:creationId xmlns:a16="http://schemas.microsoft.com/office/drawing/2014/main" id="{32E9E860-72E1-446A-AD7B-AF0B19E44A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3" y="1946871"/>
            <a:ext cx="6304571" cy="18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8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60AB9-AB2C-4AFB-AC37-47FA0C57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EC939-760F-436F-BB07-EDE02699E4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A311FD0-5A22-469D-94C9-C1D352CCC8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43" y="2049734"/>
            <a:ext cx="1080653" cy="7234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7063A4AA-C9D9-44B2-A543-304206A014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36" y="2195373"/>
            <a:ext cx="679444" cy="53463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6C092D24-ECA8-4A9A-88E9-53292824BC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86" y="2038976"/>
            <a:ext cx="1132755" cy="93862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C60CC6DE-7901-44CD-BB21-9CD94F26F3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84" y="2049734"/>
            <a:ext cx="1080653" cy="79495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9F9806B6-3C79-4DE3-BA12-790601420EE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02" y="3885130"/>
            <a:ext cx="916731" cy="11545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42D33016-C2BF-4FA9-9E32-0FE613B254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0" y="4062669"/>
            <a:ext cx="755927" cy="11906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1B99A44C-F493-464C-BD35-AC3465CD3B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43" y="2567584"/>
            <a:ext cx="110342" cy="11520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0F49DAD9-5683-4E5D-B946-074F9066AE7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14" y="2248836"/>
            <a:ext cx="610698" cy="11595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048D2A7-B559-414D-925B-73DAD7A8B58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1784987"/>
            <a:ext cx="174371" cy="192122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B499F65-DF46-47AE-81B0-50D586B38E2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1816010"/>
            <a:ext cx="100825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4FF74B1-22BA-4C3B-8D76-94D458BE50E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171055"/>
            <a:ext cx="127248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81CAB9A-7992-4097-92F0-8D1A30FCD58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465256"/>
            <a:ext cx="126553" cy="15327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26C0159F-AB60-465A-8D0B-48E5531163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2742854"/>
            <a:ext cx="190525" cy="167205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497A1B8C-37E3-4B1A-A1F5-629D70D7130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3707664"/>
            <a:ext cx="133506" cy="12261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DA471084-FCA5-4B62-972A-79DED3BD96B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4000581"/>
            <a:ext cx="108474" cy="87086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05256CC-3A7D-4621-9811-75B2E02BFE9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62" y="4228231"/>
            <a:ext cx="104997" cy="17417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9224FC42-0375-4B21-989C-DA252B85E58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4472486"/>
            <a:ext cx="209299" cy="160238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CAF66112-820A-4FF1-986C-E4D6595E03E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5" y="4725666"/>
            <a:ext cx="127248" cy="11565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5FA0685-30CC-4008-AD55-26F189CE632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4" y="1511109"/>
            <a:ext cx="1645236" cy="115953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9D180C35-9BCE-4A2D-8F57-37CFF8B443F6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80" y="2834430"/>
            <a:ext cx="542366" cy="11307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88FA4A4-3A47-41DC-82EA-350F6EFAC1A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2725820"/>
            <a:ext cx="175098" cy="22286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653EC90-DBA8-464E-A1C9-88429F0CA3C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7" y="3338683"/>
            <a:ext cx="100825" cy="115650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BB0BE9EB-F143-40A7-9BD6-F92502D623C4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07" y="3338683"/>
            <a:ext cx="128116" cy="116102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46B441E-7E07-49BB-8E3A-9BAD97A45FA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95" y="3339135"/>
            <a:ext cx="127416" cy="15387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DE0703-2945-46B4-AE0B-29206B43AD9A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20" y="2375064"/>
            <a:ext cx="788760" cy="570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D3B2D9-7834-4C2F-89EB-EF3AD460135E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03" y="4181564"/>
            <a:ext cx="920208" cy="742082"/>
          </a:xfrm>
          <a:prstGeom prst="rect">
            <a:avLst/>
          </a:prstGeom>
        </p:spPr>
      </p:pic>
      <p:pic>
        <p:nvPicPr>
          <p:cNvPr id="31" name="Inhaltsplatzhalter 4">
            <a:extLst>
              <a:ext uri="{FF2B5EF4-FFF2-40B4-BE49-F238E27FC236}">
                <a16:creationId xmlns:a16="http://schemas.microsoft.com/office/drawing/2014/main" id="{825979D5-EA46-4730-B6C5-7974ACED677E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106" y="2336927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F37698-A5A0-4DF9-B0A8-2BD0B9026F4C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09" y="2355995"/>
            <a:ext cx="961570" cy="493113"/>
          </a:xfrm>
          <a:prstGeom prst="rect">
            <a:avLst/>
          </a:prstGeom>
        </p:spPr>
      </p:pic>
      <p:pic>
        <p:nvPicPr>
          <p:cNvPr id="33" name="Inhaltsplatzhalter 4">
            <a:extLst>
              <a:ext uri="{FF2B5EF4-FFF2-40B4-BE49-F238E27FC236}">
                <a16:creationId xmlns:a16="http://schemas.microsoft.com/office/drawing/2014/main" id="{05E8EC48-5747-4D7C-88FF-F7A28E2841A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5" y="149150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0733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593CA60-8D28-4928-929F-D195956763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36" y="1291892"/>
            <a:ext cx="7334759" cy="372513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87D113-14DA-44BD-B928-82073E1C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Kinematik: Blockschaltbild</a:t>
            </a:r>
          </a:p>
        </p:txBody>
      </p:sp>
      <p:pic>
        <p:nvPicPr>
          <p:cNvPr id="11" name="Grafik 10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002A5BF3-CE2D-44E2-B646-36D921F1B8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34" y="1771298"/>
            <a:ext cx="61644" cy="25012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13A4FA55-2BF6-4AAB-8E62-432BC2F85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50" y="3543481"/>
            <a:ext cx="61644" cy="25012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A049A8C7-E2D3-4EAA-8E10-BC37431EFD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43481"/>
            <a:ext cx="61644" cy="25012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80648826-D530-4A03-94C0-9B31BF0DB4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1297"/>
            <a:ext cx="61644" cy="25012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45F2653F-2A55-4009-B8EB-5824F3C0C8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502394"/>
            <a:ext cx="67657" cy="1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5BDBEBE3-0097-4C8D-B5AA-E7E673572E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05877"/>
            <a:ext cx="67657" cy="155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dfrac{1}{m}$&#10;&#10;&#10;&#10;\end{document}" title="IguanaTex Bitmap Display">
            <a:extLst>
              <a:ext uri="{FF2B5EF4-FFF2-40B4-BE49-F238E27FC236}">
                <a16:creationId xmlns:a16="http://schemas.microsoft.com/office/drawing/2014/main" id="{EFA0323B-E209-4287-AE10-5F21790673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43481"/>
            <a:ext cx="108012" cy="25068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textbf{T}_\mathrm{fg}(\underline{\varphi)}$&#10;&#10;&#10;&#10;\end{document}" title="IguanaTex Bitmap Display">
            <a:extLst>
              <a:ext uri="{FF2B5EF4-FFF2-40B4-BE49-F238E27FC236}">
                <a16:creationId xmlns:a16="http://schemas.microsoft.com/office/drawing/2014/main" id="{9E620791-1706-4C78-8A2B-BF444A9475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61" y="4366035"/>
            <a:ext cx="342673" cy="137236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textbf{T}_\mathrm{gf}(\underline{\varphi}_\mathrm{g})$&#10;&#10;&#10;\end{document}" title="IguanaTex Bitmap Display">
            <a:extLst>
              <a:ext uri="{FF2B5EF4-FFF2-40B4-BE49-F238E27FC236}">
                <a16:creationId xmlns:a16="http://schemas.microsoft.com/office/drawing/2014/main" id="{F190A73F-5468-4271-84EA-E1640ED001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22" y="3611103"/>
            <a:ext cx="390154" cy="159088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-\textbf{T}_\mathrm{l}$&#10;&#10;\end{document}" title="IguanaTex Bitmap Display">
            <a:extLst>
              <a:ext uri="{FF2B5EF4-FFF2-40B4-BE49-F238E27FC236}">
                <a16:creationId xmlns:a16="http://schemas.microsoft.com/office/drawing/2014/main" id="{D603340F-C228-4201-A9C2-4D70364E316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3" y="3622236"/>
            <a:ext cx="200626" cy="9776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textbf{J}(\underline{\varphi})$&#10;&#10;&#10;\end{document}" title="IguanaTex Bitmap Display">
            <a:extLst>
              <a:ext uri="{FF2B5EF4-FFF2-40B4-BE49-F238E27FC236}">
                <a16:creationId xmlns:a16="http://schemas.microsoft.com/office/drawing/2014/main" id="{DA8EFECE-BEB9-4550-8D56-F928AD155A3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52" y="1874661"/>
            <a:ext cx="224958" cy="131216"/>
          </a:xfrm>
          <a:prstGeom prst="rect">
            <a:avLst/>
          </a:prstGeom>
        </p:spPr>
      </p:pic>
      <p:pic>
        <p:nvPicPr>
          <p:cNvPr id="45" name="Grafik 44" descr="\documentclass{article}&#10;\usepackage{amsmath}&#10;\pagestyle{empty}&#10;\begin{document}&#10;$\textbf{T}_\mathrm{\varphi}$&#10;&#10;\end{document}" title="IguanaTex Bitmap Display">
            <a:extLst>
              <a:ext uri="{FF2B5EF4-FFF2-40B4-BE49-F238E27FC236}">
                <a16:creationId xmlns:a16="http://schemas.microsoft.com/office/drawing/2014/main" id="{4C9F5294-375A-45BD-B905-0E94C1E5955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14" y="1838469"/>
            <a:ext cx="147268" cy="11577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4B3CDC6A-1980-450D-9B8A-356B58026A4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3058705"/>
            <a:ext cx="352152" cy="95754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$\underline{\omega}\times\textbf{I}\underline{\omega}$&#10;\end{document}" title="IguanaTex Bitmap Display">
            <a:extLst>
              <a:ext uri="{FF2B5EF4-FFF2-40B4-BE49-F238E27FC236}">
                <a16:creationId xmlns:a16="http://schemas.microsoft.com/office/drawing/2014/main" id="{EBEA3FD3-1EA7-4417-9560-4B047E60A8F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4" y="2338627"/>
            <a:ext cx="436953" cy="125393"/>
          </a:xfrm>
          <a:prstGeom prst="rect">
            <a:avLst/>
          </a:prstGeom>
        </p:spPr>
      </p:pic>
      <p:pic>
        <p:nvPicPr>
          <p:cNvPr id="48" name="Grafik 47" descr="\documentclass{article}&#10;\usepackage{amsmath}&#10;\pagestyle{empty}&#10;\begin{document}&#10;$\textbf{I}^{-1}$&#10;\end{document}" title="IguanaTex Bitmap Display">
            <a:extLst>
              <a:ext uri="{FF2B5EF4-FFF2-40B4-BE49-F238E27FC236}">
                <a16:creationId xmlns:a16="http://schemas.microsoft.com/office/drawing/2014/main" id="{E78FFCB2-628B-4D57-972B-A1B3B480712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78" y="1846363"/>
            <a:ext cx="161375" cy="107884"/>
          </a:xfrm>
          <a:prstGeom prst="rect">
            <a:avLst/>
          </a:prstGeom>
        </p:spPr>
      </p:pic>
      <p:pic>
        <p:nvPicPr>
          <p:cNvPr id="50" name="Grafik 49" descr="\documentclass{article}&#10;\usepackage{amsmath}&#10;\pagestyle{empty}&#10;\begin{document}&#10;Dynamik&#10;&#10;&#10;&#10;\end{document}" title="IguanaTex Bitmap Display">
            <a:extLst>
              <a:ext uri="{FF2B5EF4-FFF2-40B4-BE49-F238E27FC236}">
                <a16:creationId xmlns:a16="http://schemas.microsoft.com/office/drawing/2014/main" id="{48CB8470-76E6-4154-8461-4D73580D49E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86" y="1348965"/>
            <a:ext cx="768575" cy="175574"/>
          </a:xfrm>
          <a:prstGeom prst="rect">
            <a:avLst/>
          </a:prstGeom>
        </p:spPr>
      </p:pic>
      <p:pic>
        <p:nvPicPr>
          <p:cNvPr id="53" name="Grafik 52" descr="\documentclass{article}&#10;\usepackage{amsmath}&#10;\pagestyle{empty}&#10;\begin{document}&#10;Kinematik&#10;&#10;&#10;&#10;\end{document}" title="IguanaTex Bitmap Display">
            <a:extLst>
              <a:ext uri="{FF2B5EF4-FFF2-40B4-BE49-F238E27FC236}">
                <a16:creationId xmlns:a16="http://schemas.microsoft.com/office/drawing/2014/main" id="{154B5770-DE78-44DA-BB31-F64AB9FF821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67" y="1300345"/>
            <a:ext cx="886055" cy="138743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$[0,0,g]^T$&#10;&#10;&#10;&#10;\end{document}" title="IguanaTex Bitmap Display">
            <a:extLst>
              <a:ext uri="{FF2B5EF4-FFF2-40B4-BE49-F238E27FC236}">
                <a16:creationId xmlns:a16="http://schemas.microsoft.com/office/drawing/2014/main" id="{27B5B242-3BBD-41DF-8959-B3B25E831F6C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80" y="4729708"/>
            <a:ext cx="635298" cy="204106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v}$&#10;&#10;&#10;\end{document}" title="IguanaTex Bitmap Display">
            <a:extLst>
              <a:ext uri="{FF2B5EF4-FFF2-40B4-BE49-F238E27FC236}">
                <a16:creationId xmlns:a16="http://schemas.microsoft.com/office/drawing/2014/main" id="{383DB8C4-69C8-4D47-A219-D2C276D3F2B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05" y="3502394"/>
            <a:ext cx="98125" cy="112425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underline{\omega}$&#10;&#10;&#10;\end{document}" title="IguanaTex Bitmap Display">
            <a:extLst>
              <a:ext uri="{FF2B5EF4-FFF2-40B4-BE49-F238E27FC236}">
                <a16:creationId xmlns:a16="http://schemas.microsoft.com/office/drawing/2014/main" id="{EB0F8E58-76EF-4D94-93D2-3E58E62D478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68" y="1714865"/>
            <a:ext cx="124685" cy="112864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varphi}$&#10;&#10;&#10;\end{document}" title="IguanaTex Bitmap Display">
            <a:extLst>
              <a:ext uri="{FF2B5EF4-FFF2-40B4-BE49-F238E27FC236}">
                <a16:creationId xmlns:a16="http://schemas.microsoft.com/office/drawing/2014/main" id="{A5DA720D-C7F0-45D3-A061-B36FC67E5D5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1688306"/>
            <a:ext cx="124214" cy="150163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5B9477F0-D072-4A60-A12D-2EF4667892B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3473631"/>
            <a:ext cx="187004" cy="163814"/>
          </a:xfrm>
          <a:prstGeom prst="rect">
            <a:avLst/>
          </a:prstGeom>
        </p:spPr>
      </p:pic>
      <p:pic>
        <p:nvPicPr>
          <p:cNvPr id="72" name="Grafik 71" descr="\documentclass{article}&#10;\usepackage{amsmath}&#10;\pagestyle{empty}&#10;\begin{document}&#10;$\underline{r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EE5B8BFF-22E5-425D-A0DA-B9ACB3D4512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6" y="3378576"/>
            <a:ext cx="211896" cy="232527"/>
          </a:xfrm>
          <a:prstGeom prst="rect">
            <a:avLst/>
          </a:prstGeom>
        </p:spPr>
      </p:pic>
      <p:pic>
        <p:nvPicPr>
          <p:cNvPr id="74" name="Grafik 73" descr="\documentclass{article}&#10;\usepackage{amsmath}&#10;\pagestyle{empty}&#10;\begin{document}&#10;$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A5A29FFF-AA88-46F6-84A7-D1D132D38FD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3" y="1580244"/>
            <a:ext cx="212578" cy="2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38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8712D-589C-46DE-8F54-F0A58F1B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/>
              <a:t>der Bezugssysteme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1195C5-DDD2-465F-973A-72BF3C4D53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geodätischem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aerodynamischem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AF97BE66-61B6-4FB2-AA60-16EA6C661D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802148"/>
            <a:ext cx="5976664" cy="65120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2F5C9E21-686E-4D75-A6AB-814689EE25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926950"/>
            <a:ext cx="4356343" cy="68297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textbf{T}_\mathrm{gf} = \textbf{T}_\mathrm{fg}^T$&#10;&#10;&#10;\end{document}" title="IguanaTex Bitmap Display">
            <a:extLst>
              <a:ext uri="{FF2B5EF4-FFF2-40B4-BE49-F238E27FC236}">
                <a16:creationId xmlns:a16="http://schemas.microsoft.com/office/drawing/2014/main" id="{0CCD4105-472C-49B9-9807-014394B61B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066382"/>
            <a:ext cx="811886" cy="247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T}_\mathrm{af} = \textbf{T}_\mathrm{fa}^T$&#10;&#10;&#10;\end{document}" title="IguanaTex Bitmap Display">
            <a:extLst>
              <a:ext uri="{FF2B5EF4-FFF2-40B4-BE49-F238E27FC236}">
                <a16:creationId xmlns:a16="http://schemas.microsoft.com/office/drawing/2014/main" id="{372FE41C-1370-4005-AABF-899AE06FA4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4943470"/>
            <a:ext cx="813257" cy="2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08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 T \propto h^\mathcal{G}$&#10;&#10;&#10;\end{document}" title="IguanaTex Bitmap Display">
            <a:extLst>
              <a:ext uri="{FF2B5EF4-FFF2-40B4-BE49-F238E27FC236}">
                <a16:creationId xmlns:a16="http://schemas.microsoft.com/office/drawing/2014/main" id="{EADE4742-F847-42D4-8B8D-D24385C399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0" y="3573841"/>
            <a:ext cx="584265" cy="16491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rho \propto T^g$&#10;&#10;&#10;\end{document}" title="IguanaTex Bitmap Display">
            <a:extLst>
              <a:ext uri="{FF2B5EF4-FFF2-40B4-BE49-F238E27FC236}">
                <a16:creationId xmlns:a16="http://schemas.microsoft.com/office/drawing/2014/main" id="{BC76FC9C-0325-463B-A648-B372E8C648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118222"/>
            <a:ext cx="554314" cy="17062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509554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56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</a:t>
            </a:r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C_\mathrm{A}^\mathcal{A} \propto \alpha$&#10;&#10;&#10;\end{document}" title="IguanaTex Bitmap Display">
            <a:extLst>
              <a:ext uri="{FF2B5EF4-FFF2-40B4-BE49-F238E27FC236}">
                <a16:creationId xmlns:a16="http://schemas.microsoft.com/office/drawing/2014/main" id="{67B828FB-52EB-47EC-AD2E-B30F9B512F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86" y="1646500"/>
            <a:ext cx="852414" cy="290920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C_\mathrm{W}^\mathcal{A} \propto \alpha^2$&#10;&#10;&#10;&#10;\end{document}" title="IguanaTex Bitmap Display">
            <a:extLst>
              <a:ext uri="{FF2B5EF4-FFF2-40B4-BE49-F238E27FC236}">
                <a16:creationId xmlns:a16="http://schemas.microsoft.com/office/drawing/2014/main" id="{66AE7411-1420-41DF-8A8C-2CF0FA9204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06" y="2457869"/>
            <a:ext cx="918952" cy="27668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C_\mathrm{Q}^\mathcal{A} \propto (\beta ,\zeta)$&#10;&#10;&#10;&#10;\end{document}" title="IguanaTex Bitmap Display">
            <a:extLst>
              <a:ext uri="{FF2B5EF4-FFF2-40B4-BE49-F238E27FC236}">
                <a16:creationId xmlns:a16="http://schemas.microsoft.com/office/drawing/2014/main" id="{DAFC48C8-E8F6-4000-8C71-8D4D5B0277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84" y="3255000"/>
            <a:ext cx="1191574" cy="304687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begin{bmatrix} &#10;C_\mathrm{l}\\&#10;C_\mathrm{m}\\&#10;C_\mathrm{n}&#10;\end{bmatrix}\propto (\underline{\omega},  \underline{u})$&#10;&#10;&#10;\end{document}" title="IguanaTex Bitmap Display">
            <a:extLst>
              <a:ext uri="{FF2B5EF4-FFF2-40B4-BE49-F238E27FC236}">
                <a16:creationId xmlns:a16="http://schemas.microsoft.com/office/drawing/2014/main" id="{D9518870-D4B2-4009-BC2D-68D42EEFD2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34" y="3841405"/>
            <a:ext cx="1352787" cy="7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21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der Flügel: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des Höhenruders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C_\mathrm{A_F}^\mathcal{A} = K_\alpha(\alpha - \alpha_0)$&#10;&#10;&#10;&#10;\end{document}" title="IguanaTex Bitmap Display">
            <a:extLst>
              <a:ext uri="{FF2B5EF4-FFF2-40B4-BE49-F238E27FC236}">
                <a16:creationId xmlns:a16="http://schemas.microsoft.com/office/drawing/2014/main" id="{E032A3F2-8F52-4C99-9696-E39EEF006E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64889"/>
            <a:ext cx="2069029" cy="31451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C_\mathrm{A}^\mathcal{A} = C_\mathrm{A_F}^\mathcal{A}+C_\mathrm{A_H}^\mathcal{A}$&#10;&#10;&#10;\end{document}" title="IguanaTex Bitmap Display">
            <a:extLst>
              <a:ext uri="{FF2B5EF4-FFF2-40B4-BE49-F238E27FC236}">
                <a16:creationId xmlns:a16="http://schemas.microsoft.com/office/drawing/2014/main" id="{37F13FC1-8FF9-4683-B9C8-F7F3CDF687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09494"/>
            <a:ext cx="1917257" cy="3145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C_\mathrm{A_H}^\mathcal{A} = 3.1 (\alpha - \epsilon-\eta + q)\dfrac{l_\mathrm{t}}{V_\mathrm{A}}\dfrac{S_\mathrm{H}}{S}$&#10;&#10;&#10;&#10;\end{document}" title="IguanaTex Bitmap Display">
            <a:extLst>
              <a:ext uri="{FF2B5EF4-FFF2-40B4-BE49-F238E27FC236}">
                <a16:creationId xmlns:a16="http://schemas.microsoft.com/office/drawing/2014/main" id="{46FF4A7D-E758-4C14-9009-3127825B4E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5" y="1759016"/>
            <a:ext cx="3495999" cy="562489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C_\mathrm{W}^\mathcal{A} = C_\mathrm{W_0} + \kappa(C_\mathrm{A_F}^\mathcal{A}-C_\mathrm{A_0})^2.$&#10;&#10;&#10;&#10;\end{document}" title="IguanaTex Bitmap Display">
            <a:extLst>
              <a:ext uri="{FF2B5EF4-FFF2-40B4-BE49-F238E27FC236}">
                <a16:creationId xmlns:a16="http://schemas.microsoft.com/office/drawing/2014/main" id="{E886292D-09FF-4F29-944C-F3ADA59D76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2964212"/>
            <a:ext cx="3054395" cy="29539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C_\mathrm{Q}^\mathcal{A} = K_\beta\beta + K_\zeta\zeta$&#10;&#10;&#10;&#10;\end{document}" title="IguanaTex Bitmap Display">
            <a:extLst>
              <a:ext uri="{FF2B5EF4-FFF2-40B4-BE49-F238E27FC236}">
                <a16:creationId xmlns:a16="http://schemas.microsoft.com/office/drawing/2014/main" id="{AE0B75AD-1EC6-4963-8D19-6DFEA8326E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3459963"/>
            <a:ext cx="1846356" cy="304439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 title="IguanaTex Bitmap Display">
            <a:extLst>
              <a:ext uri="{FF2B5EF4-FFF2-40B4-BE49-F238E27FC236}">
                <a16:creationId xmlns:a16="http://schemas.microsoft.com/office/drawing/2014/main" id="{40B9B93A-3202-49E2-A80A-5F85CCE2C1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71" y="4011412"/>
            <a:ext cx="3514705" cy="7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9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16AC-619D-4936-AB7A-3684B28E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ACF328-5665-4E52-8D34-DC70BB92AD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226E95D9-F462-4A5C-ADFB-EC3261A174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6482"/>
            <a:ext cx="7188473" cy="1738518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 title="IguanaTex Bitmap Display">
            <a:extLst>
              <a:ext uri="{FF2B5EF4-FFF2-40B4-BE49-F238E27FC236}">
                <a16:creationId xmlns:a16="http://schemas.microsoft.com/office/drawing/2014/main" id="{7B031501-89B1-4F1D-9F55-EAF4FE0C26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042"/>
            <a:ext cx="2712084" cy="15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0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7BD12-48FA-42D3-8E9C-090C916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Flugkonfiguration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6D54125F-7217-4BC4-A7A0-F7B036D0F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909750"/>
              </p:ext>
            </p:extLst>
          </p:nvPr>
        </p:nvGraphicFramePr>
        <p:xfrm>
          <a:off x="358782" y="2641477"/>
          <a:ext cx="8423274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69463">
                  <a:extLst>
                    <a:ext uri="{9D8B030D-6E8A-4147-A177-3AD203B41FA5}">
                      <a16:colId xmlns:a16="http://schemas.microsoft.com/office/drawing/2014/main" val="772804748"/>
                    </a:ext>
                  </a:extLst>
                </a:gridCol>
                <a:gridCol w="3553811">
                  <a:extLst>
                    <a:ext uri="{9D8B030D-6E8A-4147-A177-3AD203B41FA5}">
                      <a16:colId xmlns:a16="http://schemas.microsoft.com/office/drawing/2014/main" val="802545509"/>
                    </a:ext>
                  </a:extLst>
                </a:gridCol>
              </a:tblGrid>
              <a:tr h="276418">
                <a:tc>
                  <a:txBody>
                    <a:bodyPr/>
                    <a:lstStyle/>
                    <a:p>
                      <a:r>
                        <a:rPr lang="de-DE" dirty="0"/>
                        <a:t>Vorteile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90036"/>
                  </a:ext>
                </a:extLst>
              </a:tr>
              <a:tr h="67130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Passagierflugzeug fliegt keine Annährungsmanöver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Bedarf einen nach vorne ausgerichteten Ausleger (Störungsanfälliger)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398893"/>
                  </a:ext>
                </a:extLst>
              </a:tr>
              <a:tr h="276418">
                <a:tc>
                  <a:txBody>
                    <a:bodyPr/>
                    <a:lstStyle/>
                    <a:p>
                      <a:r>
                        <a:rPr lang="de-DE" sz="1400" dirty="0"/>
                        <a:t>Passagiere unterliegen keiner Manöverbeschleunigung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780377"/>
                  </a:ext>
                </a:extLst>
              </a:tr>
              <a:tr h="473859">
                <a:tc>
                  <a:txBody>
                    <a:bodyPr/>
                    <a:lstStyle/>
                    <a:p>
                      <a:r>
                        <a:rPr lang="de-DE" dirty="0"/>
                        <a:t>Ablösender Teile des Tankers kollidieren nicht mit dem Passagierflugzeug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0618"/>
                  </a:ext>
                </a:extLst>
              </a:tr>
              <a:tr h="276418">
                <a:tc>
                  <a:txBody>
                    <a:bodyPr/>
                    <a:lstStyle/>
                    <a:p>
                      <a:r>
                        <a:rPr lang="de-DE" dirty="0"/>
                        <a:t>Nur der Tanker wird mit </a:t>
                      </a:r>
                      <a:r>
                        <a:rPr lang="de-DE" i="1" dirty="0"/>
                        <a:t>Air </a:t>
                      </a:r>
                      <a:r>
                        <a:rPr lang="de-DE" i="1" dirty="0" err="1"/>
                        <a:t>to</a:t>
                      </a:r>
                      <a:r>
                        <a:rPr lang="de-DE" i="1" dirty="0"/>
                        <a:t> Air Radar </a:t>
                      </a:r>
                      <a:r>
                        <a:rPr lang="de-DE" dirty="0"/>
                        <a:t>ausgerüstet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83156"/>
                  </a:ext>
                </a:extLst>
              </a:tr>
              <a:tr h="473859">
                <a:tc>
                  <a:txBody>
                    <a:bodyPr/>
                    <a:lstStyle/>
                    <a:p>
                      <a:r>
                        <a:rPr lang="de-DE" dirty="0"/>
                        <a:t>Zustände des Passagierflugzeugs werden weniger von dem Tanker beeinflusst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12676"/>
                  </a:ext>
                </a:extLst>
              </a:tr>
            </a:tbl>
          </a:graphicData>
        </a:graphic>
      </p:graphicFrame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A7AD56E-C7BA-4DDC-B161-277472653F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3324"/>
            <a:ext cx="8423275" cy="1294578"/>
          </a:xfrm>
        </p:spPr>
      </p:pic>
    </p:spTree>
    <p:extLst>
      <p:ext uri="{BB962C8B-B14F-4D97-AF65-F5344CB8AC3E}">
        <p14:creationId xmlns:p14="http://schemas.microsoft.com/office/powerpoint/2010/main" val="2279861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effectLst/>
            </a:endParaRP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 T = 288.15 \mathrm{K} - 0.0065h^\mathcal{G}\mathrm{K/m}$&#10;&#10;&#10;\end{document}" title="IguanaTex Bitmap Display">
            <a:extLst>
              <a:ext uri="{FF2B5EF4-FFF2-40B4-BE49-F238E27FC236}">
                <a16:creationId xmlns:a16="http://schemas.microsoft.com/office/drawing/2014/main" id="{D3F4C954-F850-40DB-A6A0-91A88E030F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99" y="3573841"/>
            <a:ext cx="2434286" cy="209829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 title="IguanaTex Bitmap Display">
            <a:extLst>
              <a:ext uri="{FF2B5EF4-FFF2-40B4-BE49-F238E27FC236}">
                <a16:creationId xmlns:a16="http://schemas.microsoft.com/office/drawing/2014/main" id="{BAC1D2C4-669F-460B-AA59-7444485885D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3816747"/>
            <a:ext cx="4200874" cy="87431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4738132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91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A1D57-47F0-4B07-A120-4BCCFF14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2F06D-E069-42EF-AD4A-785B353216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Schubkraft: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Schubmoment: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 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Aerodynamisches 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r}^\mathcal{F}_\mathrm{schub} = \sigma_\mathrm{f} mg\begin{bmatrix} &#10;1\\&#10;0\\&#10;0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38D2FA67-7239-4FF4-9F09-8D75F0D32D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1" y="1227554"/>
            <a:ext cx="1482919" cy="68629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DDAA665A-00AF-4044-B731-735BDB54E5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5916"/>
            <a:ext cx="2649786" cy="270595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 title="IguanaTex Bitmap Display">
            <a:extLst>
              <a:ext uri="{FF2B5EF4-FFF2-40B4-BE49-F238E27FC236}">
                <a16:creationId xmlns:a16="http://schemas.microsoft.com/office/drawing/2014/main" id="{DE04A35F-7D7A-4ACC-B011-3827C622B0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68" y="2779767"/>
            <a:ext cx="1427168" cy="68463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 title="IguanaTex Bitmap Display">
            <a:extLst>
              <a:ext uri="{FF2B5EF4-FFF2-40B4-BE49-F238E27FC236}">
                <a16:creationId xmlns:a16="http://schemas.microsoft.com/office/drawing/2014/main" id="{E119D033-AF79-47D2-9FB7-5D11B87A3D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53" y="3596065"/>
            <a:ext cx="1332560" cy="68463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 title="IguanaTex Bitmap Display">
            <a:extLst>
              <a:ext uri="{FF2B5EF4-FFF2-40B4-BE49-F238E27FC236}">
                <a16:creationId xmlns:a16="http://schemas.microsoft.com/office/drawing/2014/main" id="{34E8E6CA-EEB8-49DD-8D02-480884209A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24" y="4365000"/>
            <a:ext cx="2141593" cy="240438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q}^\mathcal{F}_\mathrm{g} = \underline{q}^\mathcal{F}_\mathrm{a} + \underline{q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357612C3-FEAC-4E41-BB33-E7EE064353C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849480"/>
            <a:ext cx="1387886" cy="2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17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84E91-F294-446C-804F-3AD82932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der Modellannahmen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C40B2-E2BA-4EED-B155-B8F319614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Flache und ruhende Erde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Konstante Schwerkraft und vereinfachte Atmosphäre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Keine Änderung der Massenverteilung: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Turbine sei im Zentrum des Flugzeugs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V</a:t>
            </a:r>
            <a:r>
              <a:rPr lang="de-DE" dirty="0">
                <a:solidFill>
                  <a:srgbClr val="000000"/>
                </a:solidFill>
                <a:effectLst/>
              </a:rPr>
              <a:t>ereinfachte Modellierung der Schubkraft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Beiwerte lassen sich meistens linear bezüglich der Winkeln ausrechnen</a:t>
            </a: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dot{\textbf{I}} = 0$&#10;&#10;&#10;\end{document}" title="IguanaTex Bitmap Display">
            <a:extLst>
              <a:ext uri="{FF2B5EF4-FFF2-40B4-BE49-F238E27FC236}">
                <a16:creationId xmlns:a16="http://schemas.microsoft.com/office/drawing/2014/main" id="{53B20F61-D035-4AF5-B6B8-F0324AB13F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17" y="2481227"/>
            <a:ext cx="417600" cy="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05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403719-B8A5-4338-90DD-D00635D8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F52B2BA-D38D-4002-99E6-DA2E231BAB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Windböe beeinflusst beide Flugzeuge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1D9CC40-ADDE-4BCD-A85C-2701F2FBB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934" y="1828095"/>
            <a:ext cx="4214132" cy="33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73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222C-AB79-4DC4-BF32-BA2B838E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Arbeitspunkt und Linearisierung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5474D-992D-48DF-8FE7-CA0F1F38C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Ermittlung des Arbeitspunktes: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Freiheitsgrade noch vorhanden für die Suche der Ruhelage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Lösung des Gleichungssystems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Linearisierung der System- und Eingangsmatrix: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dot{x}}_\mathrm{f} = \underline{f}(\underline{x}_\mathrm{f_{ap}},\underline{u}_\mathrm{f_{ap}}) = \underline{0}$&#10;&#10;&#10;&#10;\end{document}" title="IguanaTex Bitmap Display">
            <a:extLst>
              <a:ext uri="{FF2B5EF4-FFF2-40B4-BE49-F238E27FC236}">
                <a16:creationId xmlns:a16="http://schemas.microsoft.com/office/drawing/2014/main" id="{0655B5D2-4A28-49F8-97F4-A8FB2596E4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7340"/>
            <a:ext cx="1743086" cy="226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 title="IguanaTex Bitmap Display">
            <a:extLst>
              <a:ext uri="{FF2B5EF4-FFF2-40B4-BE49-F238E27FC236}">
                <a16:creationId xmlns:a16="http://schemas.microsoft.com/office/drawing/2014/main" id="{AC269188-946E-4D54-991A-6EFE8A8E54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7460"/>
            <a:ext cx="1217796" cy="1130731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dot{x}}_\mathrm{f} = \textbf{A}_\mathrm{f}\underline{x}_\mathrm{f} + \textbf{B}_\mathrm{f}\underline{u}_\mathrm{f}$&#10;&#10;&#10;&#10;\end{document}" title="IguanaTex Bitmap Display">
            <a:extLst>
              <a:ext uri="{FF2B5EF4-FFF2-40B4-BE49-F238E27FC236}">
                <a16:creationId xmlns:a16="http://schemas.microsoft.com/office/drawing/2014/main" id="{C0BF9A4F-45DC-4B66-9046-B792E431B3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3094"/>
            <a:ext cx="1453028" cy="17965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59474CB6-9563-40E7-9444-494D439138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297660"/>
            <a:ext cx="1964555" cy="55855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B5667598-941A-4B4A-A913-92BD1BC4AE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34" y="4297659"/>
            <a:ext cx="1954971" cy="55817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0CAA4F-CDB0-4C1A-A59D-C7AA03E301A2}"/>
              </a:ext>
            </a:extLst>
          </p:cNvPr>
          <p:cNvSpPr/>
          <p:nvPr/>
        </p:nvSpPr>
        <p:spPr>
          <a:xfrm>
            <a:off x="7092280" y="2209429"/>
            <a:ext cx="1690494" cy="12241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DFD4171B-5FC9-48C2-B972-9312D741C8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97" y="2343860"/>
            <a:ext cx="1488457" cy="30720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EDB30E8C-A9BC-4423-9DCB-ECA3E6A3DFF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96" y="2952844"/>
            <a:ext cx="1590857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04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83F-2B81-4C61-8DB7-27A750B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Nominelles Modell der beiden Flugzeuge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09B43-643B-409C-BB4E-516E464932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35000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 und Stellgröße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 title="IguanaTex Bitmap Display">
            <a:extLst>
              <a:ext uri="{FF2B5EF4-FFF2-40B4-BE49-F238E27FC236}">
                <a16:creationId xmlns:a16="http://schemas.microsoft.com/office/drawing/2014/main" id="{03DA41AB-566B-432D-82DF-F0E0DB60CD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" y="1726339"/>
            <a:ext cx="3439942" cy="275439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 title="IguanaTex Bitmap Display">
            <a:extLst>
              <a:ext uri="{FF2B5EF4-FFF2-40B4-BE49-F238E27FC236}">
                <a16:creationId xmlns:a16="http://schemas.microsoft.com/office/drawing/2014/main" id="{FA3607B0-5DD1-48AC-963A-29FDA39323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44" y="1739733"/>
            <a:ext cx="3147062" cy="244451"/>
          </a:xfrm>
          <a:prstGeom prst="rect">
            <a:avLst/>
          </a:prstGeom>
        </p:spPr>
      </p:pic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4C86E45F-0B89-4D8D-8289-C0E0BAFBF95E}"/>
              </a:ext>
            </a:extLst>
          </p:cNvPr>
          <p:cNvSpPr/>
          <p:nvPr/>
        </p:nvSpPr>
        <p:spPr>
          <a:xfrm rot="5400000">
            <a:off x="1684340" y="1455422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3872A64D-1C5C-4974-A516-832070A09C95}"/>
              </a:ext>
            </a:extLst>
          </p:cNvPr>
          <p:cNvSpPr/>
          <p:nvPr/>
        </p:nvSpPr>
        <p:spPr>
          <a:xfrm rot="5400000">
            <a:off x="3138132" y="1455421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15882F5-736B-4000-96B0-BAC7E5F6ACBA}"/>
              </a:ext>
            </a:extLst>
          </p:cNvPr>
          <p:cNvSpPr/>
          <p:nvPr/>
        </p:nvSpPr>
        <p:spPr>
          <a:xfrm rot="5400000">
            <a:off x="5206727" y="1478280"/>
            <a:ext cx="275439" cy="131051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3D217E9-5983-469C-8061-F74D83E10FFC}"/>
              </a:ext>
            </a:extLst>
          </p:cNvPr>
          <p:cNvSpPr/>
          <p:nvPr/>
        </p:nvSpPr>
        <p:spPr>
          <a:xfrm rot="5400000">
            <a:off x="6558516" y="1517672"/>
            <a:ext cx="275439" cy="122413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81A6C187-E405-4369-9F2F-6172DAF6A9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98" y="2330048"/>
            <a:ext cx="1152130" cy="138718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7C64BFD7-E333-41E2-A5B2-78F16D4D2E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3" y="2344151"/>
            <a:ext cx="1152130" cy="138718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7C5F27C9-2744-4899-BB71-03DE09FED0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74" y="2330048"/>
            <a:ext cx="452645" cy="108452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B8AC5CE0-6389-4B25-92C7-316A632436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16" y="2345181"/>
            <a:ext cx="452645" cy="108452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$\textbf{A} = \begin{bmatrix} &#10;\textbf{A}_\mathrm{f_1}&amp; \textbf{0}\\&#10;\textbf{0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B1F6C633-2544-4803-9F6E-12F4A9988F2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4" y="3116279"/>
            <a:ext cx="1344991" cy="4561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\textbf{B} = \begin{bmatrix} &#10;\textbf{B}_\mathrm{f_1}&amp; \textbf{0}\\&#10;\textbf{0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77580581-7E6A-47B2-B25C-C4CE2DAC6B7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42" y="3140800"/>
            <a:ext cx="1245568" cy="431606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\underline{y} = \begin{bmatrix} \underline{y}_\mathrm{1}\\\underline{y}_\mathrm{2}  \end{bmatrix}  = \textbf{C}\underline{x},$&#10;&#10;&#10;\end{document}" title="IguanaTex Bitmap Display">
            <a:extLst>
              <a:ext uri="{FF2B5EF4-FFF2-40B4-BE49-F238E27FC236}">
                <a16:creationId xmlns:a16="http://schemas.microsoft.com/office/drawing/2014/main" id="{C7E787F5-3A8E-43EF-AE0D-2C59C810C3F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59" y="4365000"/>
            <a:ext cx="1310587" cy="478343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underline{y}_\mathrm{1} = \begin{bmatrix} v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05B5DF36-659C-4D11-9AE1-F7C0F8B8C77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0" y="4179425"/>
            <a:ext cx="873491" cy="92011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8D08653E-0219-4AC5-9D07-9ECEB3DD6A3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28" y="4176534"/>
            <a:ext cx="1349294" cy="9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C7C5B8-E9D5-44C2-96DF-75CB1A65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2371DB-D002-4DFF-9193-E2CF0A7F0B5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58987"/>
            <a:ext cx="2861659" cy="2019059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265815EE-B354-4695-AE04-107D076D53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8" y="4368783"/>
            <a:ext cx="113172" cy="85679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FFF8516A-0A3D-4A7C-BB4A-C28DF25C2A3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91" y="4075214"/>
            <a:ext cx="110629" cy="6998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BF8202BA-A120-417D-B6D6-9273E05A13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5" y="3726970"/>
            <a:ext cx="107393" cy="85407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85C4BBFA-116F-4432-A0C6-6F448F53696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01" y="3239838"/>
            <a:ext cx="103847" cy="8567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17424980-D383-4068-AC4E-E31B357D787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98" y="3092423"/>
            <a:ext cx="101305" cy="75924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4FB38CA0-9295-4E23-B895-AC4586EB9F7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73" y="3054168"/>
            <a:ext cx="103964" cy="8595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psi$&#10;&#10;&#10;&#10;\end{document}" title="IguanaTex Bitmap Display">
            <a:extLst>
              <a:ext uri="{FF2B5EF4-FFF2-40B4-BE49-F238E27FC236}">
                <a16:creationId xmlns:a16="http://schemas.microsoft.com/office/drawing/2014/main" id="{8B56A733-0D22-40E2-9692-AF6A7A0784C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28" y="3804854"/>
            <a:ext cx="71210" cy="105614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CC86CDC7-83D2-415D-B50A-60099CED77F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98" y="3848373"/>
            <a:ext cx="64004" cy="10603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356F204-9914-4C51-AFB7-B2E1C9A3DBB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11" y="3054168"/>
            <a:ext cx="3251509" cy="1592576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9DBE3C2F-3BB2-48D0-8888-DCD44A322A5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748" y="4511427"/>
            <a:ext cx="100485" cy="9149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5A5F43F9-DE9F-48D7-BBEA-AE726920FB5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422" y="4502633"/>
            <a:ext cx="103653" cy="74735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76262BF1-D0AC-4DDB-9E6E-9AE6A387C72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19" y="4416095"/>
            <a:ext cx="106369" cy="9149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D13C4947-1336-4543-9DC4-67A6B178526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524" y="3759253"/>
            <a:ext cx="114681" cy="91203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ECAD9C5C-3189-4590-B79D-CA53E46A5F2E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806" y="3537727"/>
            <a:ext cx="118138" cy="74735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D6E444BB-A387-4F2F-ACAD-30DEB657175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96" y="3122600"/>
            <a:ext cx="120853" cy="91494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\theta$&#10;&#10;&#10;&#10;\end{document}" title="IguanaTex Bitmap Display">
            <a:extLst>
              <a:ext uri="{FF2B5EF4-FFF2-40B4-BE49-F238E27FC236}">
                <a16:creationId xmlns:a16="http://schemas.microsoft.com/office/drawing/2014/main" id="{6C53286B-F329-4B4F-8850-EE6D21F54C78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64" y="3500243"/>
            <a:ext cx="52053" cy="8968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17D6B5F-4A11-491B-9955-7321483B4DCF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668" y="3561617"/>
            <a:ext cx="70611" cy="5661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F9FBE87-7B35-45EF-B5DE-01A87A85827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934" y="2958204"/>
            <a:ext cx="2723798" cy="1513222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F53F842D-6EB2-4A7B-9F8A-D1DC867B9560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93" y="4185350"/>
            <a:ext cx="102553" cy="8821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8E204FB3-088E-4FC5-9C52-9B7BEB9285D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99" y="4221949"/>
            <a:ext cx="99935" cy="72054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28B6C773-ED2E-4A72-B182-47A6707F820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860" y="4213870"/>
            <a:ext cx="96880" cy="88212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\phi$&#10;&#10;&#10;&#10;\end{document}" title="IguanaTex Bitmap Display">
            <a:extLst>
              <a:ext uri="{FF2B5EF4-FFF2-40B4-BE49-F238E27FC236}">
                <a16:creationId xmlns:a16="http://schemas.microsoft.com/office/drawing/2014/main" id="{4F091048-A110-4B61-B14E-B882CDCBD728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3796088"/>
            <a:ext cx="63714" cy="108736"/>
          </a:xfrm>
          <a:prstGeom prst="rect">
            <a:avLst/>
          </a:prstGeom>
        </p:spPr>
      </p:pic>
      <p:pic>
        <p:nvPicPr>
          <p:cNvPr id="36" name="Grafik 35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8618A0D6-4784-4954-8BE0-6B83D3673DD4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0" y="4280571"/>
            <a:ext cx="106917" cy="88212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FA472A1C-D36F-4883-BFD8-6DD9A2EEEAE3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624" y="3985764"/>
            <a:ext cx="104299" cy="7816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y_g$&#10;&#10;&#10;&#10;\end{document}" title="IguanaTex Bitmap Display">
            <a:extLst>
              <a:ext uri="{FF2B5EF4-FFF2-40B4-BE49-F238E27FC236}">
                <a16:creationId xmlns:a16="http://schemas.microsoft.com/office/drawing/2014/main" id="{5DDFC538-ACD9-483F-95B1-1D84A635A5DE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57" y="3762244"/>
            <a:ext cx="101244" cy="88212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&#10;\begin{table}[h]&#10; \begin{tabular}{||c c  c c||} &#10; \hline&#10;Koordinatesystem&amp; Index  &amp; Lage&amp; x-Richtung\\ [0.5ex] &#10;\hline&#10;Geodätisches&amp; $\mathcal{G}$  &amp; $[x_\mathrm{g},y_\mathrm{g},z_\mathrm{g}]^T$&amp;Norden \\&#10;\hline&#10;Körperfestes&amp; $\mathcal{F}$  &amp; $[x_\mathrm{f},y_\mathrm{f},z_\mathrm{f}]^T$&amp;Längsachse des Körpers \\&#10;\hline&#10;&#10;Aerodynamisches&amp; $\mathcal{A}$  &amp; $[x_\mathrm{a},y_\mathrm{a},z_\mathrm{a}]^T$&amp; Anströmungsgeschwindigkeit \\&#10;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7FD3C54C-B44E-4849-8B54-922733D475C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73" y="1534192"/>
            <a:ext cx="5326549" cy="9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54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740C9-46DA-4129-AF8D-1BF271D4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Modellbildung: Zustände und Stellgrößen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09974-8901-4FBA-9113-4BF818E6D4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Körpergeschwindigkeit: 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Körperrotationsgeschwindigkeit: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 (ohne den Gierwinkel):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 (geodätisches Koordinatensystem): 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Gesamtzustandsraum eines Flugzeugs: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Stellgrößen eines Flugzeugs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\underline{v}^\mathcal{F} = [u, v, w]^T$&#10;&#10;&#10;&#10;\end{document}" title="IguanaTex Bitmap Display">
            <a:extLst>
              <a:ext uri="{FF2B5EF4-FFF2-40B4-BE49-F238E27FC236}">
                <a16:creationId xmlns:a16="http://schemas.microsoft.com/office/drawing/2014/main" id="{8195CD95-7EF5-4C1B-A86A-10538DA289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83" y="1417341"/>
            <a:ext cx="1211333" cy="20820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\underline{\varphi} = [\phi, \theta]^T$&#10;&#10;&#10;&#10;\end{document}" title="IguanaTex Bitmap Display">
            <a:extLst>
              <a:ext uri="{FF2B5EF4-FFF2-40B4-BE49-F238E27FC236}">
                <a16:creationId xmlns:a16="http://schemas.microsoft.com/office/drawing/2014/main" id="{8582797E-180E-4A23-94F8-F45F786FA1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526" y="2469580"/>
            <a:ext cx="879086" cy="226286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\omega}^\mathcal{F} = [p, q, r]^T$&#10;&#10;&#10;&#10;\end{document}" title="IguanaTex Bitmap Display">
            <a:extLst>
              <a:ext uri="{FF2B5EF4-FFF2-40B4-BE49-F238E27FC236}">
                <a16:creationId xmlns:a16="http://schemas.microsoft.com/office/drawing/2014/main" id="{268C8A5E-9088-45C5-9C27-8F55F1194F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20" y="1927706"/>
            <a:ext cx="1167028" cy="208205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h^\mathcal{G} = -z^\mathcal{G}$&#10;&#10;&#10;&#10;\end{document}" title="IguanaTex Bitmap Display">
            <a:extLst>
              <a:ext uri="{FF2B5EF4-FFF2-40B4-BE49-F238E27FC236}">
                <a16:creationId xmlns:a16="http://schemas.microsoft.com/office/drawing/2014/main" id="{CBA68C58-851A-4FEC-B040-CAAEDBCE85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824" y="3029535"/>
            <a:ext cx="794057" cy="1645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x}_\mathrm{f} = [ &#10;\underline{v},&#10;\underline{\omega},&#10;\underline{\varphi},&#10;h^\mathcal{G}&#10;]^T&#10;$&#10;&#10;&#10;\end{document}" title="IguanaTex Bitmap Display">
            <a:extLst>
              <a:ext uri="{FF2B5EF4-FFF2-40B4-BE49-F238E27FC236}">
                <a16:creationId xmlns:a16="http://schemas.microsoft.com/office/drawing/2014/main" id="{D4B3BDFF-7ED4-4A85-9DA3-D8143B4ED1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22" y="3527775"/>
            <a:ext cx="1457829" cy="229714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u}_\mathrm{f} = [ &#10;\eta, \sigma_\mathrm{f}, \xi, \zeta&#10;]^T$&#10;&#10;&#10;&#10;\end{document}" title="IguanaTex Bitmap Display">
            <a:extLst>
              <a:ext uri="{FF2B5EF4-FFF2-40B4-BE49-F238E27FC236}">
                <a16:creationId xmlns:a16="http://schemas.microsoft.com/office/drawing/2014/main" id="{F77FE43B-7A2F-4FCE-9DA8-87F68A1CD9C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50" y="4087730"/>
            <a:ext cx="1358075" cy="20746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D03946C-9BD5-4003-83BA-5FCBB57D8C7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52" y="3642632"/>
            <a:ext cx="3131873" cy="122090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\zeta$&#10;&#10;&#10;\end{document}" title="IguanaTex Bitmap Display">
            <a:extLst>
              <a:ext uri="{FF2B5EF4-FFF2-40B4-BE49-F238E27FC236}">
                <a16:creationId xmlns:a16="http://schemas.microsoft.com/office/drawing/2014/main" id="{E55B8BA4-5714-44D1-A1CC-0880D01178A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85" y="3642632"/>
            <a:ext cx="109714" cy="228571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xi$&#10;&#10;&#10;&#10;\end{document}" title="IguanaTex Bitmap Display">
            <a:extLst>
              <a:ext uri="{FF2B5EF4-FFF2-40B4-BE49-F238E27FC236}">
                <a16:creationId xmlns:a16="http://schemas.microsoft.com/office/drawing/2014/main" id="{EB8399E8-B79D-465F-8E96-B8A4326C3EC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51" y="4191464"/>
            <a:ext cx="107886" cy="22857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eta$&#10;&#10;&#10;\end{document}" title="IguanaTex Bitmap Display">
            <a:extLst>
              <a:ext uri="{FF2B5EF4-FFF2-40B4-BE49-F238E27FC236}">
                <a16:creationId xmlns:a16="http://schemas.microsoft.com/office/drawing/2014/main" id="{3BA382E2-78AC-4714-9087-9007023299B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3973444"/>
            <a:ext cx="119518" cy="166824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sigma_\mathrm{f}$&#10;&#10;&#10;\end{document}" title="IguanaTex Bitmap Display">
            <a:extLst>
              <a:ext uri="{FF2B5EF4-FFF2-40B4-BE49-F238E27FC236}">
                <a16:creationId xmlns:a16="http://schemas.microsoft.com/office/drawing/2014/main" id="{693ED49E-72DE-4142-815B-4110459052E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73" y="4938623"/>
            <a:ext cx="206629" cy="1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2650B0-1C44-4309-B13B-746DF708DE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8" y="1273324"/>
            <a:ext cx="5617028" cy="3810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B0CB1D-BE15-4AA6-86E2-EA2C4981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</a:t>
            </a:r>
          </a:p>
        </p:txBody>
      </p:sp>
      <p:pic>
        <p:nvPicPr>
          <p:cNvPr id="10" name="Inhaltsplatzhalter 37">
            <a:extLst>
              <a:ext uri="{FF2B5EF4-FFF2-40B4-BE49-F238E27FC236}">
                <a16:creationId xmlns:a16="http://schemas.microsoft.com/office/drawing/2014/main" id="{DB464277-D6BA-42A0-87AB-1B2E1A62EC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782" y="127332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Grafik 10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E414AAC4-B82D-4A93-9304-15FD2A1F1F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2" y="1820792"/>
            <a:ext cx="1132755" cy="938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14FD236F-6045-4BB4-87F7-C4541103E5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1566803"/>
            <a:ext cx="174371" cy="192122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9F3AEC6-2F55-4127-A94A-DD41ED4ABD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1597826"/>
            <a:ext cx="100825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6A5445D-9BE8-4306-8835-4348FE45D5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1952871"/>
            <a:ext cx="127248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A23B8F7A-007F-4A9D-8B42-BF49694FD3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2247072"/>
            <a:ext cx="126553" cy="1532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7D7D7EC8-AEA5-47C6-8380-5583640E9B9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2524670"/>
            <a:ext cx="190525" cy="167205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9E4CCBB3-19A2-44D6-954F-3DA7D40FE7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0" y="1292925"/>
            <a:ext cx="1645236" cy="115953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FDAC86D-A167-45E3-AC9A-C148C53FEA1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2507636"/>
            <a:ext cx="175098" cy="22286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B883686-FD0E-4029-932E-3D20120382B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3" y="3120499"/>
            <a:ext cx="100825" cy="115650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001E6111-712F-480E-B90D-D0205041D0C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33" y="3120499"/>
            <a:ext cx="128116" cy="11610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4159B3D1-CEED-4724-A3B2-7CB3CB655C6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21" y="3120951"/>
            <a:ext cx="127416" cy="153870"/>
          </a:xfrm>
          <a:prstGeom prst="rect">
            <a:avLst/>
          </a:prstGeom>
        </p:spPr>
      </p:pic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FCE56704-F2C2-40BE-AC53-F0A3FF261D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232" y="211874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297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B2712-1546-41BE-8570-1647191C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Differentialgleichungen des Flugzeugs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6461F-D125-4305-B341-2153301CFC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774" y="1228986"/>
            <a:ext cx="8424000" cy="3810000"/>
          </a:xfrm>
        </p:spPr>
        <p:txBody>
          <a:bodyPr/>
          <a:lstStyle/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Translatorische Gleichung: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Gleichung:  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Eulerwinkelgleichung: 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3" name="Grafik 32" descr="\documentclass{article}&#10;\usepackage{amsmath}&#10;\pagestyle{empty}&#10;\begin{document}&#10;&#10;$\underline{\dot{v}}^\mathcal{F} = \dfrac{1}{m}\underline{r}_\mathrm{g}^\mathcal{F} + \textbf{T}_\mathrm{fg}(\underline{\varphi})\begin{bmatrix} &#10;0\\&#10;0\\&#10;g&#10;\end{bmatrix} - \underline{\omega}^\mathcal{F}\times\underline{v}^\mathcal{F}$&#10;&#10;&#10;\end{document}" title="IguanaTex Bitmap Display">
            <a:extLst>
              <a:ext uri="{FF2B5EF4-FFF2-40B4-BE49-F238E27FC236}">
                <a16:creationId xmlns:a16="http://schemas.microsoft.com/office/drawing/2014/main" id="{5D891560-5487-44DA-B222-6920682A5B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7" y="1302886"/>
            <a:ext cx="3038155" cy="690477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$\underline{\dot{\omega}}^\mathcal{F} = -\textbf{I}^{-1}\underline{\omega}^\mathcal{F}\times\textbf{I}\underline{\omega}^\mathcal{F} + \textbf{I}^{-1}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4F971EDA-DA0C-49C5-B0BB-4D31363B02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351808"/>
            <a:ext cx="2505552" cy="284731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&#10;$\underline{\dot{\varphi}} =\begin{bmatrix} &#10;1 &amp; \tan(\theta)\sin(\phi)&amp;\cos(\phi)\tan(\theta)\\&#10;0&amp;\cos(\phi)&amp;-\sin(\phi)\\&#10;\end{bmatrix}\underline{\omega}^\mathcal{F}$&#10;&#10;&#10;\end{document}" title="IguanaTex Bitmap Display">
            <a:extLst>
              <a:ext uri="{FF2B5EF4-FFF2-40B4-BE49-F238E27FC236}">
                <a16:creationId xmlns:a16="http://schemas.microsoft.com/office/drawing/2014/main" id="{9BB017D8-B484-4788-8D0B-42B141A80D2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80" y="3041236"/>
            <a:ext cx="3435812" cy="457919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&#10;$\dot{h}^\mathcal{G} = -\begin{bmatrix}0&amp;0&amp;1\end{bmatrix}\textbf{T}_\mathrm{gf}(\underline{\varphi})\underline{v}^\mathcal{F}$&#10;&#10;&#10;\end{document}" title="IguanaTex Bitmap Display">
            <a:extLst>
              <a:ext uri="{FF2B5EF4-FFF2-40B4-BE49-F238E27FC236}">
                <a16:creationId xmlns:a16="http://schemas.microsoft.com/office/drawing/2014/main" id="{18389B4B-7EED-4024-B31A-5F900142228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623" y="3964938"/>
            <a:ext cx="2282727" cy="24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A50FFC50-3B9D-4ED2-8918-9A538C0E5AD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172" y="137459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nhaltsplatzhalter 37">
            <a:extLst>
              <a:ext uri="{FF2B5EF4-FFF2-40B4-BE49-F238E27FC236}">
                <a16:creationId xmlns:a16="http://schemas.microsoft.com/office/drawing/2014/main" id="{1B2707A1-34EE-4248-B6D8-B964E6317E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9056" y="137459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Grafik 8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3A4B522-9159-4E49-BE24-A8805DE1C2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86" y="1922062"/>
            <a:ext cx="1132755" cy="93862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5C9DE71F-D16D-4D58-B1CB-205FCF8484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75" y="1668073"/>
            <a:ext cx="174371" cy="19212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77DC53F-AADB-453A-B909-BFCBA91E77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8" y="1699096"/>
            <a:ext cx="100825" cy="11565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DA4B96BE-878A-4803-9686-CB21626D60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7" y="2054141"/>
            <a:ext cx="127248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B709FD8-4830-424E-B8E7-1ED677215D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7" y="2348342"/>
            <a:ext cx="126553" cy="153271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A412E7B-FC3D-4910-82CA-DDCBF3E078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8" y="2625940"/>
            <a:ext cx="190525" cy="167205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BED7C01B-B322-4711-8781-6F9DAF2A02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14" y="1394195"/>
            <a:ext cx="1645236" cy="11595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EFD758CD-74F2-404C-BC27-399FD9CAA9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75" y="2608906"/>
            <a:ext cx="175098" cy="22286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C6942ED-8C76-4533-B378-C6FF32007C3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97" y="3221769"/>
            <a:ext cx="100825" cy="11565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4166ED5-0F9D-46AC-A240-99F33C0F86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07" y="3221769"/>
            <a:ext cx="128116" cy="11610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04EFE75-57B8-4CD4-A502-700292FA792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395" y="3222221"/>
            <a:ext cx="127416" cy="153870"/>
          </a:xfrm>
          <a:prstGeom prst="rect">
            <a:avLst/>
          </a:prstGeom>
        </p:spPr>
      </p:pic>
      <p:pic>
        <p:nvPicPr>
          <p:cNvPr id="20" name="Inhaltsplatzhalter 4">
            <a:extLst>
              <a:ext uri="{FF2B5EF4-FFF2-40B4-BE49-F238E27FC236}">
                <a16:creationId xmlns:a16="http://schemas.microsoft.com/office/drawing/2014/main" id="{F7034A6F-FBFA-4839-BFD7-764E81348FF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506" y="222001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D670E4-637B-49E7-B72B-978DCFC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E59660-6830-4BD4-B1F4-469CCBB9D4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9F351B8E-8DC6-4CFC-ABD0-FCCAF5DBFC7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172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Grafik 22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C052E0B0-6504-4B96-A984-110F2A6A7D0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418" y="3774943"/>
            <a:ext cx="916731" cy="11545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C5F6E5C1-5E07-4316-AA52-E70E45D11EB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26" y="3952482"/>
            <a:ext cx="755927" cy="11906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8A5DD78B-CBC8-449E-B2F1-88E3BE458EB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33" y="3597477"/>
            <a:ext cx="133506" cy="12261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5EED6A66-68C6-461D-9DC7-E288A1A4F78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33" y="3890394"/>
            <a:ext cx="108474" cy="87086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CCE8210-4B64-41FF-AB54-EB5C4D621A1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878" y="4118044"/>
            <a:ext cx="104997" cy="17417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0D565DBB-27C3-4395-BA39-0BFAA48C2C4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16" y="4362299"/>
            <a:ext cx="209299" cy="16023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178250D3-C677-4D97-9F14-E363E41E8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1" y="4615479"/>
            <a:ext cx="127248" cy="11565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6EC8F4F-359D-45F3-8D35-88E78858F752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19" y="4071377"/>
            <a:ext cx="920208" cy="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2225,722"/>
  <p:tag name="LATEXADDIN" val="\documentclass{article}&#10;\usepackage{amsmath}&#10;\pagestyle{empty}&#10;\begin{document}&#10;&#10;Stellgrößenbeschränkung&#10;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Passagierflugzeug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1,7285"/>
  <p:tag name="ORIGINALWIDTH" val="119,2351"/>
  <p:tag name="LATEXADDIN" val="\documentclass{article}&#10;\usepackage{amsmath}&#10;\pagestyle{empty}&#10;\begin{document}&#10;$\underline{\Tilde{u}}$&#10;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27,9715"/>
  <p:tag name="LATEXADDIN" val="\documentclass{article}&#10;\usepackage{amsmath}&#10;\pagestyle{empty}&#10;\begin{document}&#10;$\underline{x}_\mathrm{f_1}$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31,721"/>
  <p:tag name="LATEXADDIN" val="\documentclass{article}&#10;\usepackage{amsmath}&#10;\pagestyle{empty}&#10;\begin{document}&#10;$\underline{x}_\mathrm{f_2}$&#10;&#10;&#10;&#10;\end{document}"/>
  <p:tag name="IGUANATEXSIZE" val="20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27,9715"/>
  <p:tag name="LATEXADDIN" val="\documentclass{article}&#10;\usepackage{amsmath}&#10;\pagestyle{empty}&#10;\begin{document}&#10;$\underline{\Tilde{u}}_\mathrm{f_1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31,721"/>
  <p:tag name="LATEXADDIN" val="\documentclass{article}&#10;\usepackage{amsmath}&#10;\pagestyle{empty}&#10;\begin{document}&#10;$\underline{\Tilde{u}}_\mathrm{f_2}$&#10;&#10;&#10;&#10;\end{document}"/>
  <p:tag name="IGUANATEXSIZE" val="20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x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09,4863"/>
  <p:tag name="LATEXADDIN" val="\documentclass{article}&#10;\usepackage{amsmath}&#10;\pagestyle{empty}&#10;\begin{document}&#10;$\underline{y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146,2317"/>
  <p:tag name="LATEXADDIN" val="\documentclass{article}&#10;\usepackage{amsmath}&#10;\pagestyle{empty}&#10;\begin{document}&#10;&#10;$\textbf{C}$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9715"/>
  <p:tag name="ORIGINALWIDTH" val="823,3971"/>
  <p:tag name="LATEXADDIN" val="\documentclass{article}&#10;\usepackage{amsmath}&#10;\pagestyle{empty}&#10;\begin{document}&#10;&#10;$[\underline{v}_\mathrm{w_2},\underline{\omega}_\mathrm{w_2}]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9715"/>
  <p:tag name="ORIGINALWIDTH" val="823,3971"/>
  <p:tag name="LATEXADDIN" val="\documentclass{article}&#10;\usepackage{amsmath}&#10;\pagestyle{empty}&#10;\begin{document}&#10;&#10;$[\underline{v}_\mathrm{w_1},\underline{\omega}_\mathrm{w_1}]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70,566"/>
  <p:tag name="LATEXADDIN" val="\documentclass{article}&#10;\usepackage{amsmath}&#10;\pagestyle{empty}&#10;\begin{document}&#10;&#10;$\textbf{A} = \begin{bmatrix} &#10;\textbf{A}_\mathrm{f_1}&amp; \textbf{0}\\&#10;\textbf{0} &amp; \textbf{A}_\mathrm{f_2}&#10;\end{bmatrix}\\$&#10;&#10;&#10;\end{document}"/>
  <p:tag name="IGUANATEXSIZE" val="15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39,07"/>
  <p:tag name="LATEXADDIN" val="\documentclass{article}&#10;\usepackage{amsmath}&#10;\pagestyle{empty}&#10;\begin{document}&#10;&#10;$\textbf{B} = \begin{bmatrix} &#10;\textbf{B}_\mathrm{f_1}&amp; \textbf{0}\\&#10;\textbf{0} &amp; \textbf{B}_\mathrm{f_2}&#10;\end{bmatrix}$&#10;&#10;&#10;\end{document}"/>
  <p:tag name="IGUANATEXSIZE" val="20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extbf{C}\underline{x},$&#10;&#10;&#10;\end{document}"/>
  <p:tag name="IGUANATEXSIZE" val="20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v_\mathrm{f_1}\\\phi_\mathrm{f_1}\\ \theta_\mathrm{f_1}\\ h^\mathcal{G}_\mathrm{f_1} \end{bmatrix}$&#10;&#10;&#10;\end{document}"/>
  <p:tag name="IGUANATEXSIZE" val="15"/>
  <p:tag name="IGUANATEXCURSOR" val="12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/>
  <p:tag name="IGUANATEXSIZE" val="15"/>
  <p:tag name="IGUANATEXCURSOR" val="14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9,97"/>
  <p:tag name="ORIGINALWIDTH" val="1275,591"/>
  <p:tag name="LATEXADDIN" val="\documentclass{article}&#10;\usepackage{amsmath}&#10;\pagestyle{empty}&#10;\begin{document}&#10;$\underline{\Tilde{v}}^\mathcal{F} = \underline{v}^\mathcal{F} +\underline{v}_\mathrm{w}^\mathcal{F}$&#10;&#10;&#10;&#10;\end{document}"/>
  <p:tag name="IGUANATEXSIZE" val="15"/>
  <p:tag name="IGUANATEXCURSOR" val="1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9,97"/>
  <p:tag name="ORIGINALWIDTH" val="1361,83"/>
  <p:tag name="LATEXADDIN" val="\documentclass{article}&#10;\usepackage{amsmath}&#10;\pagestyle{empty}&#10;\begin{document}&#10;&#10;$\underline{\Tilde{\omega}}^\mathcal{F} = \underline{\omega}^\mathcal{F} + \underline{\omega}_\mathrm{w}^\mathcal{F}$&#10;&#10;&#10;\end{document}"/>
  <p:tag name="IGUANATEXSIZE" val="15"/>
  <p:tag name="IGUANATEXCURSOR" val="1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,9809"/>
  <p:tag name="ORIGINALWIDTH" val="758,1552"/>
  <p:tag name="LATEXADDIN" val="\documentclass{article}&#10;\usepackage{amsmath}&#10;\pagestyle{empty}&#10;\begin{document}&#10;$m+m_\mathrm{ks}$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70,2287"/>
  <p:tag name="LATEXADDIN" val="\documentclass{article}&#10;\usepackage{amsmath}&#10;\pagestyle{empty}&#10;\begin{document}&#10;$m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967,379"/>
  <p:tag name="LATEXADDIN" val="\documentclass{article}&#10;\usepackage{amsmath}&#10;\pagestyle{empty}&#10;\begin{document}&#10;Masse [Kg]&#10;&#10;&#10;&#10;\end{document}"/>
  <p:tag name="IGUANATEXSIZE" val="20"/>
  <p:tag name="IGUANATEXCURSOR" val="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145,4818"/>
  <p:tag name="LATEXADDIN" val="\documentclass{article}&#10;\usepackage{amsmath}&#10;\pagestyle{empty}&#10;\begin{document}&#10;$t_0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813,6483"/>
  <p:tag name="LATEXADDIN" val="\documentclass{article}&#10;\usepackage{amsmath}&#10;\pagestyle{empty}&#10;\begin{document}&#10;&#10;$t_0+ t_\mathrm{tank}$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852,6434"/>
  <p:tag name="LATEXADDIN" val="\documentclass{article}&#10;\usepackage{amsmath}&#10;\pagestyle{empty}&#10;\begin{document}&#10;&#10;Zeit [min]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9,6888"/>
  <p:tag name="ORIGINALWIDTH" val="1960,255"/>
  <p:tag name="LATEXADDIN" val="\documentclass{article}&#10;\usepackage{amsmath}&#10;\pagestyle{empty}&#10;\begin{document}&#10;&#10;&#10;\begin{align*}&#10; \underline{\dot{x}}_{\rho}  &amp;= \textbf{A}_\rho \underline{x}_{\rho} + \textbf{B}_\rho \underline{u}_{\rho}, \qquad \underline{x}_{\rho}(0) = \underline{x}_{0\rho} \\&#10; \underline{y}_{\rho} &amp;= \textbf{C}_\rho\underline{x}_{\rho} = \begin{bmatrix}\textbf{C}_{1\rho} \\ \textbf{C}_{2\rho} \end{bmatrix} \underline{x}_{\rho}&#10;\end{align*}&#10;&#10;&#10;\end{document}"/>
  <p:tag name="IGUANATEXSIZE" val="20"/>
  <p:tag name="IGUANATEXCURSOR" val="4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8,4814"/>
  <p:tag name="ORIGINALWIDTH" val="86,23921"/>
  <p:tag name="LATEXADDIN" val="\documentclass{article}&#10;\usepackage{amsmath}&#10;\pagestyle{empty}&#10;\begin{document}&#10;$\thet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,9741"/>
  <p:tag name="ORIGINALWIDTH" val="911,136"/>
  <p:tag name="LATEXADDIN" val="\documentclass{article}&#10;\usepackage{amsmath}&#10;\pagestyle{empty}&#10;\begin{document}&#10;$&#10;\underline{y}_{2\rho} = \textbf{C}_{2\rho} \underline{x}_{\rho} \stackrel{!}{=} \textbf{0}&#10;$&#10;&#10;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5,351"/>
  <p:tag name="ORIGINALWIDTH" val="3514,811"/>
  <p:tag name="LATEXADDIN" val="\documentclass{article}&#10;\usepackage{amsmath}&#10;\pagestyle{empty}&#10;\begin{document}&#10;&#10;$&#10;\texttt{tf\_structure} = \begin{bmatrix}&#10; \texttt{NaN} &amp; 0 &amp; 0 &amp; 0 &amp; \texttt{NaN} &amp; \texttt{NaN} &amp; \texttt{NaN} &amp; \texttt{NaN} \\&#10; 0 &amp; \texttt{NaN} &amp; 0 &amp; 0 &amp; \texttt{NaN} &amp; \texttt{NaN} &amp; \texttt{NaN} &amp; \texttt{NaN} \\&#10; 0 &amp; 0 &amp; \texttt{NaN} &amp; \texttt{NaN} &amp; \texttt{NaN} &amp; \texttt{NaN} &amp; \texttt{NaN} &amp; \texttt{NaN} \\&#10; 0 &amp; 0 &amp; \texttt{NaN} &amp; \texttt{NaN} &amp; \texttt{NaN} &amp; \texttt{NaN} &amp; \texttt{NaN} &amp; \texttt{NaN} \\&#10; \hline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&#10; \end{bmatrix}&#10;$&#10;&#10;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9,445"/>
  <p:tag name="LATEXADDIN" val="\documentclass{article}&#10;\usepackage{amsmath}&#10;\pagestyle{empty}&#10;\begin{document}&#10;&#10;&#10;$R=100$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4,3982"/>
  <p:tag name="LATEXADDIN" val="\documentclass{article}&#10;\usepackage{amsmath}&#10;\pagestyle{empty}&#10;\begin{document}&#10;&#10;$a = 0.3, b=0.2$&#10;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31,2336"/>
  <p:tag name="LATEXADDIN" val="\documentclass{article}&#10;\usepackage{amsmath}&#10;\pagestyle{empty}&#10;\begin{document}&#10;&#10;$\Theta_1$&#10;&#10;&#10;\end{document}"/>
  <p:tag name="IGUANATEXSIZE" val="15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1 = m+0.1m_\textrm{ks}$&#10;&#10;&#10;\end{document}"/>
  <p:tag name="IGUANATEXSIZE" val="15"/>
  <p:tag name="IGUANATEXCURSOR" val="9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2 = m+0.1m_\textrm{ks}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6,577"/>
  <p:tag name="ORIGINALWIDTH" val="1625,797"/>
  <p:tag name="LATEXADDIN" val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/>
  <p:tag name="IGUANATEXSIZE" val="15"/>
  <p:tag name="IGUANATEXCURSOR" val="3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,6208"/>
  <p:tag name="ORIGINALWIDTH" val="959,3548"/>
  <p:tag name="LATEXADDIN" val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DT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/>
  <p:tag name="IGUANATEXSIZE" val="15"/>
  <p:tag name="IGUANATEXCURSOR" val="141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038,62"/>
  <p:tag name="LATEXADDIN" val="\documentclass{article}&#10;\usepackage{amsmath}&#10;\pagestyle{empty}&#10;\begin{document}&#10;&#10;&#10;\begin{align*}&#10;\underline{\dot{x}} = \textbf{A}\underline{x} + \textbf{B}\underline{u} + \textbf{S}\underline{d}&#10;\end{align*}&#10;&#10;\end{document}"/>
  <p:tag name="IGUANATEXSIZE" val="15"/>
  <p:tag name="IGUANATEXCURSOR" val="19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70,116"/>
  <p:tag name="ORIGINALWIDTH" val="2797,15"/>
  <p:tag name="LATEXADDIN" val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/>
  <p:tag name="IGUANATEXSIZE" val="15"/>
  <p:tag name="IGUANATEXCURSOR" val="2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4,3907"/>
  <p:tag name="ORIGINALWIDTH" val="3556,805"/>
  <p:tag name="LATEXADDIN" val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/>
  <p:tag name="IGUANATEXSIZE" val="20"/>
  <p:tag name="IGUANATEXCURSOR" val="2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2,1409"/>
  <p:tag name="ORIGINALWIDTH" val="3172,103"/>
  <p:tag name="LATEXADDIN" val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/>
  <p:tag name="IGUANATEXSIZE" val="20"/>
  <p:tag name="IGUANATEXCURSOR" val="26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92,501"/>
  <p:tag name="ORIGINALWIDTH" val="6894,638"/>
  <p:tag name="LATEXADDIN" val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/>
  <p:tag name="IGUANATEXSIZE" val="15"/>
  <p:tag name="IGUANATEXCURSOR" val="11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82,2272"/>
  <p:tag name="LATEXADDIN" val="\documentclass{article}&#10;\usepackage{amsmath}&#10;\pagestyle{empty}&#10;\begin{document}&#10;$\dfrac{1}{m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602,1747"/>
  <p:tag name="LATEXADDIN" val="\documentclass{article}&#10;\usepackage{amsmath}&#10;\pagestyle{empty}&#10;\begin{document}&#10;$\textbf{T}_\mathrm{fg}(\underline{\varphi)}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09,4863"/>
  <p:tag name="LATEXADDIN" val="\documentclass{article}&#10;\usepackage{amsmath}&#10;\pagestyle{empty}&#10;\begin{document}&#10;$\ph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,2152"/>
  <p:tag name="ORIGINALWIDTH" val="685,4143"/>
  <p:tag name="LATEXADDIN" val="\documentclass{article}&#10;\usepackage{amsmath}&#10;\pagestyle{empty}&#10;\begin{document}&#10;$\textbf{T}_\mathrm{gf}(\underline{\varphi}_\mathrm{g})$&#10;&#10;&#10;\end{document}"/>
  <p:tag name="IGUANATEXSIZE" val="20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0,9787"/>
  <p:tag name="ORIGINALWIDTH" val="352,4559"/>
  <p:tag name="LATEXADDIN" val="\documentclass{article}&#10;\usepackage{amsmath}&#10;\pagestyle{empty}&#10;\begin{document}&#10;$-\textbf{T}_\mathrm{l}$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395,2006"/>
  <p:tag name="LATEXADDIN" val="\documentclass{article}&#10;\usepackage{amsmath}&#10;\pagestyle{empty}&#10;\begin{document}&#10;$\textbf{J}(\underline{\varphi})$&#10;&#10;&#10;\end{document}"/>
  <p:tag name="IGUANATEXSIZE" val="20"/>
  <p:tag name="IGUANATEXCURSOR" val="1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2,4747"/>
  <p:tag name="ORIGINALWIDTH" val="258,7177"/>
  <p:tag name="LATEXADDIN" val="\documentclass{article}&#10;\usepackage{amsmath}&#10;\pagestyle{empty}&#10;\begin{document}&#10;$\textbf{T}_\mathrm{\varphi}$&#10;&#10;\end{document}"/>
  <p:tag name="IGUANATEXSIZE" val="20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9832"/>
  <p:tag name="ORIGINALWIDTH" val="498,6877"/>
  <p:tag name="LATEXADDIN" val="\documentclass{article}&#10;\usepackage{amsmath}&#10;\pagestyle{empty}&#10;\begin{document}&#10;$\underline{\omega}\times\underline{v}$&#10;&#10;&#10;\end{document}"/>
  <p:tag name="IGUANATEXSIZE" val="20"/>
  <p:tag name="IGUANATEXCURSOR" val="11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5,478"/>
  <p:tag name="ORIGINALWIDTH" val="617,9227"/>
  <p:tag name="LATEXADDIN" val="\documentclass{article}&#10;\usepackage{amsmath}&#10;\pagestyle{empty}&#10;\begin{document}&#10;$\underline{\omega}\times\textbf{I}\underline{\omega}$&#10;\end{document}"/>
  <p:tag name="IGUANATEXSIZE" val="20"/>
  <p:tag name="IGUANATEXCURSOR" val="1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2265"/>
  <p:tag name="ORIGINALWIDTH" val="282,7147"/>
  <p:tag name="LATEXADDIN" val="\documentclass{article}&#10;\usepackage{amsmath}&#10;\pagestyle{empty}&#10;\begin{document}&#10;$\textbf{I}^{-1}$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817,3978"/>
  <p:tag name="LATEXADDIN" val="\documentclass{article}&#10;\usepackage{amsmath}&#10;\pagestyle{empty}&#10;\begin{document}&#10;Dynamik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941,8823"/>
  <p:tag name="LATEXADDIN" val="\documentclass{article}&#10;\usepackage{amsmath}&#10;\pagestyle{empty}&#10;\begin{document}&#10;Kinemati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704,9119"/>
  <p:tag name="LATEXADDIN" val="\documentclass{article}&#10;\usepackage{amsmath}&#10;\pagestyle{empty}&#10;\begin{document}&#10;$[0,0,g]^T$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^\mathcal{F}_\mathrm{g}$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^\mathcal{F}_\mathrm{g}$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6863,142"/>
  <p:tag name="LATEXADDIN" val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/>
  <p:tag name="IGUANATEXSIZE" val="15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764,154"/>
  <p:tag name="LATEXADDIN" val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/>
  <p:tag name="IGUANATEXSIZE" val="15"/>
  <p:tag name="IGUANATEXCURSOR" val="3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0,7162"/>
  <p:tag name="ORIGINALWIDTH" val="887,889"/>
  <p:tag name="LATEXADDIN" val="\documentclass{article}&#10;\usepackage{amsmath}&#10;\pagestyle{empty}&#10;\begin{document}&#10;&#10;$\textbf{T}_\mathrm{gf} = \textbf{T}_\mathrm{fg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2,2197"/>
  <p:tag name="ORIGINALWIDTH" val="889,3888"/>
  <p:tag name="LATEXADDIN" val="\documentclass{article}&#10;\usepackage{amsmath}&#10;\pagestyle{empty}&#10;\begin{document}&#10;&#10;$\textbf{T}_\mathrm{af} = \textbf{T}_\mathrm{fa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638,9202"/>
  <p:tag name="LATEXADDIN" val="\documentclass{article}&#10;\usepackage{amsmath}&#10;\pagestyle{empty}&#10;\begin{document}&#10;&#10;$ T \propto h^\mathcal{G}$&#10;&#10;&#10;\end{document}"/>
  <p:tag name="IGUANATEXSIZE" val="15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,9768"/>
  <p:tag name="ORIGINALWIDTH" val="605,9243"/>
  <p:tag name="LATEXADDIN" val="\documentclass{article}&#10;\usepackage{amsmath}&#10;\pagestyle{empty}&#10;\begin{document}&#10;&#10;$\rho \propto T^g$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7,7203"/>
  <p:tag name="ORIGINALWIDTH" val="698,9126"/>
  <p:tag name="LATEXADDIN" val="\documentclass{article}&#10;\usepackage{amsmath}&#10;\pagestyle{empty}&#10;\begin{document}&#10;&#10;$C_\mathrm{A}^\mathcal{A} \propto \alpha$&#10;&#10;&#10;\end{document}"/>
  <p:tag name="IGUANATEXSIZE" val="20"/>
  <p:tag name="IGUANATEXCURSOR" val="12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802,3997"/>
  <p:tag name="LATEXADDIN" val="\documentclass{article}&#10;\usepackage{amsmath}&#10;\pagestyle{empty}&#10;\begin{document}&#10;$C_\mathrm{W}^\mathcal{A} \propto \alpha^2$&#10;&#10;&#10;&#10;\end{document}"/>
  <p:tag name="IGUANATEXSIZE" val="15"/>
  <p:tag name="IGUANATEXCURSOR" val="12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041,62"/>
  <p:tag name="LATEXADDIN" val="\documentclass{article}&#10;\usepackage{amsmath}&#10;\pagestyle{empty}&#10;\begin{document}&#10;$C_\mathrm{Q}^\mathcal{A} \propto (\beta ,\zeta)$&#10;&#10;&#10;&#10;\end{document}"/>
  <p:tag name="IGUANATEXSIZE" val="15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3,9783"/>
  <p:tag name="LATEXADDIN" val="\documentclass{article}&#10;\usepackage{amsmath}&#10;\pagestyle{empty}&#10;\begin{document}&#10;$y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269,591"/>
  <p:tag name="LATEXADDIN" val="\documentclass{article}&#10;\usepackage{amsmath}&#10;\pagestyle{empty}&#10;\begin{document}&#10;&#10;$\begin{bmatrix} &#10;C_\mathrm{l}\\&#10;C_\mathrm{m}\\&#10;C_\mathrm{n}&#10;\end{bmatrix}\propto (\underline{\omega},  \underline{u})$&#10;&#10;&#10;\end{document}"/>
  <p:tag name="IGUANATEXSIZE" val="15"/>
  <p:tag name="IGUANATEXCURSOR" val="16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697,038"/>
  <p:tag name="LATEXADDIN" val="\documentclass{article}&#10;\usepackage{amsmath}&#10;\pagestyle{empty}&#10;\begin{document}&#10;$C_\mathrm{A_F}^\mathcal{A} = K_\alpha(\alpha - \alpha_0)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572,553"/>
  <p:tag name="LATEXADDIN" val="\documentclass{article}&#10;\usepackage{amsmath}&#10;\pagestyle{empty}&#10;\begin{document}&#10;&#10;$C_\mathrm{A}^\mathcal{A} = C_\mathrm{A_F}^\mathcal{A}+C_\mathrm{A_H}^\mathcal{A}$&#10;&#10;&#10;\end{document}"/>
  <p:tag name="IGUANATEXSIZE" val="20"/>
  <p:tag name="IGUANATEXCURSOR" val="16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0,4424"/>
  <p:tag name="ORIGINALWIDTH" val="2865,392"/>
  <p:tag name="LATEXADDIN" val="\documentclass{article}&#10;\usepackage{amsmath}&#10;\pagestyle{empty}&#10;\begin{document}&#10;$C_\mathrm{A_H}^\mathcal{A} = 3.1 (\alpha - \epsilon-\eta + q)\dfrac{l_\mathrm{t}}{V_\mathrm{A}}\dfrac{S_\mathrm{H}}{S}$&#10;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2667,417"/>
  <p:tag name="LATEXADDIN" val="\documentclass{article}&#10;\usepackage{amsmath}&#10;\pagestyle{empty}&#10;\begin{document}&#10;$C_\mathrm{W}^\mathcal{A} = C_\mathrm{W_0} + \kappa(C_\mathrm{A_F}^\mathcal{A}-C_\mathrm{A_0})^2.$&#10;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614,548"/>
  <p:tag name="LATEXADDIN" val="\documentclass{article}&#10;\usepackage{amsmath}&#10;\pagestyle{empty}&#10;\begin{document}&#10;$C_\mathrm{Q}^\mathcal{A} = K_\beta\beta + K_\zeta\zeta$&#10;&#10;&#10;&#10;\end{document}"/>
  <p:tag name="IGUANATEXSIZE" val="15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00,337"/>
  <p:tag name="LATEXADDIN" val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/>
  <p:tag name="IGUANATEXSIZE" val="15"/>
  <p:tag name="IGUANATEXCURSOR" val="3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9268,092"/>
  <p:tag name="LATEXADDIN" val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/>
  <p:tag name="IGUANATEXSIZE" val="15"/>
  <p:tag name="IGUANATEXCURSOR" val="6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3823,022"/>
  <p:tag name="LATEXADDIN" val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/>
  <p:tag name="IGUANATEXSIZE" val="20"/>
  <p:tag name="IGUANATEXCURSOR" val="3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72,853"/>
  <p:tag name="ORIGINALWIDTH" val="6878,89"/>
  <p:tag name="LATEXADDIN" val="\documentclass{article}&#10;\usepackage{amsmath}&#10;\pagestyle{empty}&#10;\begin{document}&#10;&#10;\begin{table}[h]&#10; \begin{tabular}{||c c  c c||} &#10; \hline&#10;Koordinatesystem&amp; Index  &amp; Lage&amp; x-Richtung\\ [0.5ex] &#10;\hline&#10;Geodätisches&amp; $\mathcal{G}$  &amp; $[x_\mathrm{g},y_\mathrm{g},z_\mathrm{g}]^T$&amp;Norden \\&#10;\hline&#10;Körperfestes&amp; $\mathcal{F}$  &amp; $[x_\mathrm{f},y_\mathrm{f},z_\mathrm{f}]^T$&amp;Längsachse des Körpers \\&#10;\hline&#10;&#10;Aerodynamisches&amp; $\mathcal{A}$  &amp; $[x_\mathrm{a},y_\mathrm{a},z_\mathrm{a}]^T$&amp; Anströmungsgeschwindigkeit \\&#10; [1ex] &#10; \hline&#10;\end{tabular}&#10;\end{table}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492,75"/>
  <p:tag name="LATEXFORMWIDTH" val="672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2662,167"/>
  <p:tag name="LATEXADDIN" val="\documentclass{article}&#10;\usepackage{amsmath}&#10;\pagestyle{empty}&#10;\begin{document}&#10;&#10;$ T = 288.15 \mathrm{K} - 0.0065h^\mathcal{G}\mathrm{K/m}$&#10;&#10;&#10;\end{document}"/>
  <p:tag name="IGUANATEXSIZE" val="15"/>
  <p:tag name="IGUANATEXCURSOR" val="13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53,8808"/>
  <p:tag name="ORIGINALWIDTH" val="4592,426"/>
  <p:tag name="LATEXADDIN" val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/>
  <p:tag name="IGUANATEXSIZE" val="15"/>
  <p:tag name="IGUANATEXCURSOR" val="15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619,797"/>
  <p:tag name="LATEXADDIN" val="\documentclass{article}&#10;\usepackage{amsmath}&#10;\pagestyle{empty}&#10;\begin{document}&#10;$\underline{r}^\mathcal{F}_\mathrm{schub} = \sigma_\mathrm{f} mg\begin{bmatrix} &#10;1\\&#10;0\\&#10;0&#10;\end{bmatrix}$&#10;&#10;&#10;&#10;\end{document}"/>
  <p:tag name="IGUANATEXSIZE" val="15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5,4631"/>
  <p:tag name="ORIGINALWIDTH" val="2896,888"/>
  <p:tag name="LATEXADDIN" val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/>
  <p:tag name="IGUANATEXSIZE" val="15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560,555"/>
  <p:tag name="LATEXADDIN" val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/>
  <p:tag name="IGUANATEXSIZE" val="15"/>
  <p:tag name="IGUANATEXCURSOR" val="13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457,068"/>
  <p:tag name="LATEXADDIN" val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/>
  <p:tag name="IGUANATEXSIZE" val="15"/>
  <p:tag name="IGUANATEXCURSOR" val="16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1324,334"/>
  <p:tag name="LATEXADDIN" val="\documentclass{article}&#10;\usepackage{amsmath}&#10;\pagestyle{empty}&#10;\begin{document}&#10;$\underline{v}^\mathcal{F} = [u, v, w]^T$&#10;&#10;&#10;&#10;\end{document}"/>
  <p:tag name="IGUANATEXSIZE" val="15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2,4672"/>
  <p:tag name="ORIGINALWIDTH" val="2341,207"/>
  <p:tag name="LATEXADDIN" val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/>
  <p:tag name="IGUANATEXSIZE" val="15"/>
  <p:tag name="IGUANATEXCURSOR" val="15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1517,81"/>
  <p:tag name="LATEXADDIN" val="\documentclass{article}&#10;\usepackage{amsmath}&#10;\pagestyle{empty}&#10;\begin{document}&#10;&#10;$\underline{q}^\mathcal{F}_\mathrm{g} = \underline{q}^\mathcal{F}_\mathrm{a} + \underline{q}^\mathcal{F}_\mathrm{schub}$&#10;&#10;&#10;\end{document}"/>
  <p:tag name="IGUANATEXSIZE" val="15"/>
  <p:tag name="IGUANATEXCURSOR" val="2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456,6929"/>
  <p:tag name="LATEXADDIN" val="\documentclass{article}&#10;\usepackage{amsmath}&#10;\pagestyle{empty}&#10;\begin{document}&#10;&#10;$\dot{\textbf{I}} = 0$&#10;&#10;&#10;\end{document}"/>
  <p:tag name="IGUANATEXSIZE" val="15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219"/>
  <p:tag name="ORIGINALWIDTH" val="1906,262"/>
  <p:tag name="LATEXADDIN" val="\documentclass{article}&#10;\usepackage{amsmath}&#10;\pagestyle{empty}&#10;\begin{document}&#10;$\underline{\dot{x}}_\mathrm{f} = \underline{f}(\underline{x}_\mathrm{f_{ap}},\underline{u}_\mathrm{f_{ap}}) = \underline{0}$&#10;&#10;&#10;&#10;\end{document}"/>
  <p:tag name="IGUANATEXSIZE" val="15"/>
  <p:tag name="IGUANATEXCURSOR" val="2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9,059"/>
  <p:tag name="ORIGINALWIDTH" val="1646,794"/>
  <p:tag name="LATEXADDIN" val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/>
  <p:tag name="IGUANATEXSIZE" val="15"/>
  <p:tag name="IGUANATEXCURSOR" val="34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1589,051"/>
  <p:tag name="LATEXADDIN" val="\documentclass{article}&#10;\usepackage{amsmath}&#10;\pagestyle{empty}&#10;\begin{document}&#10;$\underline{\dot{x}}_\mathrm{f} = \textbf{A}_\mathrm{f}\underline{x}_\mathrm{f} + \textbf{B}_\mathrm{f}\underline{u}_\mathrm{f}$&#10;&#10;&#10;&#10;\end{document}"/>
  <p:tag name="IGUANATEXSIZE" val="15"/>
  <p:tag name="IGUANATEXCURSOR" val="20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7,4691"/>
  <p:tag name="ORIGINALWIDTH" val="961,3798"/>
  <p:tag name="LATEXADDIN" val="\documentclass{article}&#10;\usepackage{amsmath}&#10;\pagestyle{empty}&#10;\begin{document}&#10;$\underline{\varphi} = [\phi, \theta]^T$&#10;&#10;&#10;&#10;\end{document}"/>
  <p:tag name="IGUANATEXSIZE" val="15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0,7124"/>
  <p:tag name="ORIGINALWIDTH" val="3413,573"/>
  <p:tag name="LATEXADDIN" val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/>
  <p:tag name="IGUANATEXSIZE" val="15"/>
  <p:tag name="IGUANATEXCURSOR" val="33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3331,833"/>
  <p:tag name="LATEXADDIN" val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/>
  <p:tag name="IGUANATEXSIZE" val="20"/>
  <p:tag name="IGUANATEXCURSOR" val="2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70,566"/>
  <p:tag name="LATEXADDIN" val="\documentclass{article}&#10;\usepackage{amsmath}&#10;\pagestyle{empty}&#10;\begin{document}&#10;&#10;$\textbf{A} = \begin{bmatrix} &#10;\textbf{A}_\mathrm{f_1}&amp; \textbf{0}\\&#10;\textbf{0} &amp; \textbf{A}_\mathrm{f_2}&#10;\end{bmatrix}\\$&#10;&#10;&#10;\end{document}"/>
  <p:tag name="IGUANATEXSIZE" val="15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39,07"/>
  <p:tag name="LATEXADDIN" val="\documentclass{article}&#10;\usepackage{amsmath}&#10;\pagestyle{empty}&#10;\begin{document}&#10;&#10;$\textbf{B} = \begin{bmatrix} &#10;\textbf{B}_\mathrm{f_1}&amp; \textbf{0}\\&#10;\textbf{0} &amp; \textbf{B}_\mathrm{f_2}&#10;\end{bmatrix}$&#10;&#10;&#10;\end{document}"/>
  <p:tag name="IGUANATEXSIZE" val="20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extbf{C}\underline{x},$&#10;&#10;&#10;\end{document}"/>
  <p:tag name="IGUANATEXSIZE" val="20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v_\mathrm{f_1}\\\phi_\mathrm{f_1}\\ \theta_\mathrm{f_1}\\ h^\mathcal{G}_\mathrm{f_1} \end{bmatrix}$&#10;&#10;&#10;\end{document}"/>
  <p:tag name="IGUANATEXSIZE" val="15"/>
  <p:tag name="IGUANATEXCURSOR" val="12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1275,591"/>
  <p:tag name="LATEXADDIN" val="\documentclass{article}&#10;\usepackage{amsmath}&#10;\pagestyle{empty}&#10;\begin{document}&#10;$\underline{\omega}^\mathcal{F} = [p, q, r]^T$&#10;&#10;&#10;&#10;\end{document}"/>
  <p:tag name="IGUANATEXSIZE" val="15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/>
  <p:tag name="IGUANATEXSIZE" val="15"/>
  <p:tag name="IGUANATEXCURSOR" val="14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868,3914"/>
  <p:tag name="LATEXADDIN" val="\documentclass{article}&#10;\usepackage{amsmath}&#10;\pagestyle{empty}&#10;\begin{document}&#10;$h^\mathcal{G} = -z^\mathcal{G}$&#10;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2186"/>
  <p:tag name="ORIGINALWIDTH" val="1594,301"/>
  <p:tag name="LATEXADDIN" val="\documentclass{article}&#10;\usepackage{amsmath}&#10;\pagestyle{empty}&#10;\begin{document}&#10;$\underline{x}_\mathrm{f} = [ &#10;\underline{v},&#10;\underline{\omega},&#10;\underline{\varphi},&#10;h^\mathcal{G}&#10;]^T&#10;$&#10;&#10;&#10;\end{document}"/>
  <p:tag name="IGUANATEXSIZE" val="15"/>
  <p:tag name="IGUANATEXCURSOR" val="1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484,814"/>
  <p:tag name="LATEXADDIN" val="\documentclass{article}&#10;\usepackage{amsmath}&#10;\pagestyle{empty}&#10;\begin{document}&#10;$\underline{u}_\mathrm{f} = [ &#10;\eta, \sigma_\mathrm{f}, \xi, \zeta&#10;]^T$&#10;&#10;&#10;&#10;\end{document}"/>
  <p:tag name="IGUANATEXSIZE" val="15"/>
  <p:tag name="IGUANATEXCURSOR" val="13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9,98874"/>
  <p:tag name="LATEXADDIN" val="\documentclass{article}&#10;\usepackage{amsmath}&#10;\pagestyle{empty}&#10;\begin{document}&#10;&#10;$\zeta$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8,48898"/>
  <p:tag name="LATEXADDIN" val="\documentclass{article}&#10;\usepackage{amsmath}&#10;\pagestyle{empty}&#10;\begin{document}&#10;$\x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,4829"/>
  <p:tag name="ORIGINALWIDTH" val="97,48779"/>
  <p:tag name="LATEXADDIN" val="\documentclass{article}&#10;\usepackage{amsmath}&#10;\pagestyle{empty}&#10;\begin{document}&#10;&#10;$\eta$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9,985"/>
  <p:tag name="ORIGINALWIDTH" val="169,4788"/>
  <p:tag name="LATEXADDIN" val="\documentclass{article}&#10;\usepackage{amsmath}&#10;\pagestyle{empty}&#10;\begin{document}&#10;&#10;$\sigma_\mathrm{f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14,586"/>
  <p:tag name="LATEXADDIN" val="\documentclass{article}&#10;\usepackage{amsmath}&#10;\pagestyle{empty}&#10;\begin{document}&#10;&#10;$\underline{\dot{v}}^\mathcal{F} = \dfrac{1}{m}\underline{r}_\mathrm{g}^\mathcal{F} + \textbf{T}_\mathrm{fg}(\underline{\varphi})\begin{bmatrix} &#10;0\\&#10;0\\&#10;g&#10;\end{bmatrix} - \underline{\omega}^\mathcal{F}\times\underline{v}^\mathcal{F}$&#10;&#10;&#10;\end{document}"/>
  <p:tag name="IGUANATEXSIZE" val="15"/>
  <p:tag name="IGUANATEXCURSOR" val="3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0,4612"/>
  <p:tag name="ORIGINALWIDTH" val="2737,908"/>
  <p:tag name="LATEXADDIN" val="\documentclass{article}&#10;\usepackage{amsmath}&#10;\pagestyle{empty}&#10;\begin{document}&#10;&#10;$\underline{\dot{\omega}}^\mathcal{F} = -\textbf{I}^{-1}\underline{\omega}^\mathcal{F}\times\textbf{I}\underline{\omega}^\mathcal{F} + \textbf{I}^{-1}\underline{q}^\mathcal{F}_\mathrm{g}$&#10;&#10;&#10;\end{document}"/>
  <p:tag name="IGUANATEXSIZE" val="15"/>
  <p:tag name="IGUANATEXCURSOR" val="2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3756,28"/>
  <p:tag name="LATEXADDIN" val="\documentclass{article}&#10;\usepackage{amsmath}&#10;\pagestyle{empty}&#10;\begin{document}&#10;&#10;$\underline{\dot{\varphi}} =\begin{bmatrix} &#10;1 &amp; \tan(\theta)\sin(\phi)&amp;\cos(\phi)\tan(\theta)\\&#10;0&amp;\cos(\phi)&amp;-\sin(\phi)\\&#10;\end{bmatrix}\underline{\omega}^\mathcal{F}$&#10;&#10;&#10;\end{document}"/>
  <p:tag name="IGUANATEXSIZE" val="15"/>
  <p:tag name="IGUANATEXCURSOR" val="24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9666"/>
  <p:tag name="ORIGINALWIDTH" val="2494,188"/>
  <p:tag name="LATEXADDIN" val="\documentclass{article}&#10;\usepackage{amsmath}&#10;\pagestyle{empty}&#10;\begin{document}&#10;&#10;$\dot{h}^\mathcal{G} = -\begin{bmatrix}0&amp;0&amp;1\end{bmatrix}\textbf{T}_\mathrm{gf}(\underline{\varphi})\underline{v}^\mathcal{F}$&#10;&#10;&#10;\end{document}"/>
  <p:tag name="IGUANATEXSIZE" val="15"/>
  <p:tag name="IGUANATEXCURSOR" val="2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25,9843"/>
  <p:tag name="LATEXADDIN" val="\documentclass{article}&#10;\usepackage{amsmath}&#10;\pagestyle{empty}&#10;\begin{document}&#10;$\ps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W},C_\mathrm{Q},C_\mathrm{A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W},C_\mathrm{Q},C_\mathrm{A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Präsentationsvorlage_RTM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1140</Words>
  <Application>Microsoft Office PowerPoint</Application>
  <PresentationFormat>Bildschirmpräsentation (16:10)</PresentationFormat>
  <Paragraphs>463</Paragraphs>
  <Slides>45</Slides>
  <Notes>18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Arial</vt:lpstr>
      <vt:lpstr>Bitstream Charter</vt:lpstr>
      <vt:lpstr>Calibri</vt:lpstr>
      <vt:lpstr>Stafford</vt:lpstr>
      <vt:lpstr>Tahoma</vt:lpstr>
      <vt:lpstr>Wingdings</vt:lpstr>
      <vt:lpstr>Präsentationsvorlage_RTM</vt:lpstr>
      <vt:lpstr>Luftbetankung eines Passagierflugzeugs</vt:lpstr>
      <vt:lpstr>Gliederung</vt:lpstr>
      <vt:lpstr>Stand der Technik</vt:lpstr>
      <vt:lpstr>Flugkonfiguration</vt:lpstr>
      <vt:lpstr>Koordinatensysteme </vt:lpstr>
      <vt:lpstr>Modellbildung: Zustände und Stellgrößen</vt:lpstr>
      <vt:lpstr>Dynamik und Kinematik</vt:lpstr>
      <vt:lpstr>Differentialgleichungen des Flugzeugs</vt:lpstr>
      <vt:lpstr>Atmosphäre und aerodynamische Größen</vt:lpstr>
      <vt:lpstr>Geometrische Beiwerte</vt:lpstr>
      <vt:lpstr>Kräfte und Momente</vt:lpstr>
      <vt:lpstr>Lineare nominelle Strecke mit Windstörung</vt:lpstr>
      <vt:lpstr>Störung und Parameterschwankung</vt:lpstr>
      <vt:lpstr>Polbereichsplatzierung</vt:lpstr>
      <vt:lpstr>Verkopplungsregelung</vt:lpstr>
      <vt:lpstr>Reglerentwurf</vt:lpstr>
      <vt:lpstr>Reglerentwurf</vt:lpstr>
      <vt:lpstr>Sprungantworten Führungsgrößen</vt:lpstr>
      <vt:lpstr>Sprungantworten Verkoppelte Größen</vt:lpstr>
      <vt:lpstr>Stellgrößen</vt:lpstr>
      <vt:lpstr>Flugzeugpositionen</vt:lpstr>
      <vt:lpstr>Einfluss von Parameterschwankungen in der Masse</vt:lpstr>
      <vt:lpstr>Lösbarkeit je nach Änderung der Masse</vt:lpstr>
      <vt:lpstr>Sprungförmige Störungen</vt:lpstr>
      <vt:lpstr>Sprungförmige Störungen</vt:lpstr>
      <vt:lpstr>Sprungförmige Störungen</vt:lpstr>
      <vt:lpstr>Fazit</vt:lpstr>
      <vt:lpstr>Ausblick</vt:lpstr>
      <vt:lpstr>Bildquellen</vt:lpstr>
      <vt:lpstr>PowerPoint-Präsentation</vt:lpstr>
      <vt:lpstr>Anhang</vt:lpstr>
      <vt:lpstr>Anhang(3)</vt:lpstr>
      <vt:lpstr>Back-up</vt:lpstr>
      <vt:lpstr>Dynamik und Kinematik: Blockschaltbild</vt:lpstr>
      <vt:lpstr>Transformation der Bezugssysteme </vt:lpstr>
      <vt:lpstr>Atmosphäre und aerodynamische Größen</vt:lpstr>
      <vt:lpstr>Geometrische Beiwerte</vt:lpstr>
      <vt:lpstr>Geometrische Beiwerte</vt:lpstr>
      <vt:lpstr>Anhang(2)</vt:lpstr>
      <vt:lpstr>Atmosphäre und aerodynamische Größen</vt:lpstr>
      <vt:lpstr>Kräfte und Momente</vt:lpstr>
      <vt:lpstr>Zusammenfassung der Modellannahmen</vt:lpstr>
      <vt:lpstr>Sprungförmige Störungen</vt:lpstr>
      <vt:lpstr>Arbeitspunkt und Linearisierung</vt:lpstr>
      <vt:lpstr>Nominelles Modell der beiden Flugzeuge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Matheus</cp:lastModifiedBy>
  <cp:revision>185</cp:revision>
  <dcterms:created xsi:type="dcterms:W3CDTF">2009-12-23T09:42:49Z</dcterms:created>
  <dcterms:modified xsi:type="dcterms:W3CDTF">2021-04-02T08:36:33Z</dcterms:modified>
</cp:coreProperties>
</file>